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7.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42"/>
  </p:notesMasterIdLst>
  <p:sldIdLst>
    <p:sldId id="256" r:id="rId2"/>
    <p:sldId id="269" r:id="rId3"/>
    <p:sldId id="275" r:id="rId4"/>
    <p:sldId id="258" r:id="rId5"/>
    <p:sldId id="273" r:id="rId6"/>
    <p:sldId id="264" r:id="rId7"/>
    <p:sldId id="276" r:id="rId8"/>
    <p:sldId id="277" r:id="rId9"/>
    <p:sldId id="260" r:id="rId10"/>
    <p:sldId id="292" r:id="rId11"/>
    <p:sldId id="259" r:id="rId12"/>
    <p:sldId id="278" r:id="rId13"/>
    <p:sldId id="280" r:id="rId14"/>
    <p:sldId id="261" r:id="rId15"/>
    <p:sldId id="290" r:id="rId16"/>
    <p:sldId id="283" r:id="rId17"/>
    <p:sldId id="304" r:id="rId18"/>
    <p:sldId id="271" r:id="rId19"/>
    <p:sldId id="310" r:id="rId20"/>
    <p:sldId id="309" r:id="rId21"/>
    <p:sldId id="305" r:id="rId22"/>
    <p:sldId id="306" r:id="rId23"/>
    <p:sldId id="282" r:id="rId24"/>
    <p:sldId id="291" r:id="rId25"/>
    <p:sldId id="288" r:id="rId26"/>
    <p:sldId id="289" r:id="rId27"/>
    <p:sldId id="308" r:id="rId28"/>
    <p:sldId id="293" r:id="rId29"/>
    <p:sldId id="262" r:id="rId30"/>
    <p:sldId id="302" r:id="rId31"/>
    <p:sldId id="295" r:id="rId32"/>
    <p:sldId id="296" r:id="rId33"/>
    <p:sldId id="299" r:id="rId34"/>
    <p:sldId id="298" r:id="rId35"/>
    <p:sldId id="297" r:id="rId36"/>
    <p:sldId id="300" r:id="rId37"/>
    <p:sldId id="307" r:id="rId38"/>
    <p:sldId id="287" r:id="rId39"/>
    <p:sldId id="286" r:id="rId40"/>
    <p:sldId id="27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F199E4"/>
    <a:srgbClr val="65D7FF"/>
    <a:srgbClr val="65FFAB"/>
    <a:srgbClr val="2C2C2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52" autoAdjust="0"/>
    <p:restoredTop sz="71759" autoAdjust="0"/>
  </p:normalViewPr>
  <p:slideViewPr>
    <p:cSldViewPr snapToGrid="0">
      <p:cViewPr varScale="1">
        <p:scale>
          <a:sx n="116" d="100"/>
          <a:sy n="116" d="100"/>
        </p:scale>
        <p:origin x="15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B17EF-E3C4-4122-B220-FD14BB972368}" type="datetimeFigureOut">
              <a:rPr lang="en-SG" smtClean="0"/>
              <a:t>13/5/2022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2930B-0CA7-4FB2-BB85-95D413CE9E42}" type="slidenum">
              <a:rPr lang="en-SG" smtClean="0"/>
              <a:t>‹#›</a:t>
            </a:fld>
            <a:endParaRPr lang="en-SG"/>
          </a:p>
        </p:txBody>
      </p:sp>
    </p:spTree>
    <p:extLst>
      <p:ext uri="{BB962C8B-B14F-4D97-AF65-F5344CB8AC3E}">
        <p14:creationId xmlns:p14="http://schemas.microsoft.com/office/powerpoint/2010/main" val="323988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a:t>
            </a:fld>
            <a:endParaRPr lang="en-SG"/>
          </a:p>
        </p:txBody>
      </p:sp>
    </p:spTree>
    <p:extLst>
      <p:ext uri="{BB962C8B-B14F-4D97-AF65-F5344CB8AC3E}">
        <p14:creationId xmlns:p14="http://schemas.microsoft.com/office/powerpoint/2010/main" val="95622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Fine-tuning after15 epochs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Unfreeze the top few layers for the model to be trained on, so that the fully connected layers would be more customized to the new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5555"/>
                </a:solidFill>
                <a:effectLst/>
                <a:latin typeface="Helvetica Neue"/>
              </a:rPr>
              <a:t>A smaller learning rate used for fine-tuning allows the model to learn a more optimal set of weights when backpropagating.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14</a:t>
            </a:fld>
            <a:endParaRPr lang="en-SG"/>
          </a:p>
        </p:txBody>
      </p:sp>
    </p:spTree>
    <p:extLst>
      <p:ext uri="{BB962C8B-B14F-4D97-AF65-F5344CB8AC3E}">
        <p14:creationId xmlns:p14="http://schemas.microsoft.com/office/powerpoint/2010/main" val="2308040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I personally picked MobileNetV2 to explore more on the architecture. The architecture delivers high accuracy results while keeping the parameters and mathematical operations as low as possible to bring deep neural networks to mobile devices.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We want to pay attention to daily task that require little hardware support which can be easily trained on our computers. It achieves performance balance performance results and the implementation efficiency. It has low memory requirement for hardware conditions.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It is very effective feature extractor for object detection and segmentation. The challenge for this model is to study how this pre-trained model will perform for image classification, where it would not be entirely pixel by pixel detail extraction. Hence, we will expect to see some sort of behaviour when training the model later.</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16</a:t>
            </a:fld>
            <a:endParaRPr lang="en-SG"/>
          </a:p>
        </p:txBody>
      </p:sp>
    </p:spTree>
    <p:extLst>
      <p:ext uri="{BB962C8B-B14F-4D97-AF65-F5344CB8AC3E}">
        <p14:creationId xmlns:p14="http://schemas.microsoft.com/office/powerpoint/2010/main" val="113545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One distinct feature of mobilenetv2 is it uses </a:t>
            </a:r>
            <a:r>
              <a:rPr lang="en-US" b="1" dirty="0">
                <a:solidFill>
                  <a:srgbClr val="569CD6"/>
                </a:solidFill>
                <a:effectLst/>
                <a:latin typeface="Consolas" panose="020B0609020204030204" pitchFamily="49" charset="0"/>
              </a:rPr>
              <a:t>depth-wise separable convolution</a:t>
            </a:r>
            <a:r>
              <a:rPr lang="en-US" b="0" dirty="0">
                <a:solidFill>
                  <a:srgbClr val="569CD6"/>
                </a:solidFill>
                <a:effectLst/>
                <a:latin typeface="Consolas" panose="020B0609020204030204" pitchFamily="49" charset="0"/>
              </a:rPr>
              <a:t>. Different from regular convolution. </a:t>
            </a:r>
          </a:p>
          <a:p>
            <a:endParaRPr lang="en-US" b="1"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A </a:t>
            </a:r>
            <a:r>
              <a:rPr lang="en-US" b="1" i="1" dirty="0">
                <a:solidFill>
                  <a:srgbClr val="569CD6"/>
                </a:solidFill>
                <a:effectLst/>
                <a:latin typeface="Consolas" panose="020B0609020204030204" pitchFamily="49" charset="0"/>
              </a:rPr>
              <a:t>Standard</a:t>
            </a:r>
            <a:r>
              <a:rPr lang="en-US" b="0" dirty="0">
                <a:solidFill>
                  <a:srgbClr val="569CD6"/>
                </a:solidFill>
                <a:effectLst/>
                <a:latin typeface="Consolas" panose="020B0609020204030204" pitchFamily="49" charset="0"/>
              </a:rPr>
              <a:t> convolution which uses a kernel to do </a:t>
            </a:r>
            <a:r>
              <a:rPr lang="en-US" b="1" dirty="0">
                <a:solidFill>
                  <a:srgbClr val="569CD6"/>
                </a:solidFill>
                <a:effectLst/>
                <a:latin typeface="Consolas" panose="020B0609020204030204" pitchFamily="49" charset="0"/>
              </a:rPr>
              <a:t>element-wise multiplication</a:t>
            </a:r>
            <a:r>
              <a:rPr lang="en-US" b="0" dirty="0">
                <a:solidFill>
                  <a:srgbClr val="569CD6"/>
                </a:solidFill>
                <a:effectLst/>
                <a:latin typeface="Consolas" panose="020B0609020204030204" pitchFamily="49" charset="0"/>
              </a:rPr>
              <a:t> across </a:t>
            </a:r>
            <a:r>
              <a:rPr lang="en-US" b="1" dirty="0">
                <a:solidFill>
                  <a:srgbClr val="569CD6"/>
                </a:solidFill>
                <a:effectLst/>
                <a:latin typeface="Consolas" panose="020B0609020204030204" pitchFamily="49" charset="0"/>
              </a:rPr>
              <a:t>ALL CHANNELS </a:t>
            </a:r>
            <a:r>
              <a:rPr lang="en-US" b="0" dirty="0">
                <a:solidFill>
                  <a:srgbClr val="569CD6"/>
                </a:solidFill>
                <a:effectLst/>
                <a:latin typeface="Consolas" panose="020B0609020204030204" pitchFamily="49" charset="0"/>
              </a:rPr>
              <a:t>followed by </a:t>
            </a:r>
            <a:r>
              <a:rPr lang="en-US" b="1" dirty="0">
                <a:solidFill>
                  <a:srgbClr val="569CD6"/>
                </a:solidFill>
                <a:effectLst/>
                <a:latin typeface="Consolas" panose="020B0609020204030204" pitchFamily="49" charset="0"/>
              </a:rPr>
              <a:t>the addition of the results into an output.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For </a:t>
            </a:r>
            <a:r>
              <a:rPr lang="en-US" b="1" i="1" dirty="0">
                <a:solidFill>
                  <a:srgbClr val="569CD6"/>
                </a:solidFill>
                <a:effectLst/>
                <a:latin typeface="Consolas" panose="020B0609020204030204" pitchFamily="49" charset="0"/>
              </a:rPr>
              <a:t>depth wise separable</a:t>
            </a:r>
            <a:r>
              <a:rPr lang="en-US" b="0" dirty="0">
                <a:solidFill>
                  <a:srgbClr val="569CD6"/>
                </a:solidFill>
                <a:effectLst/>
                <a:latin typeface="Consolas" panose="020B0609020204030204" pitchFamily="49" charset="0"/>
              </a:rPr>
              <a:t> it has two parts, </a:t>
            </a:r>
          </a:p>
          <a:p>
            <a:r>
              <a:rPr lang="en-US" b="0" dirty="0">
                <a:solidFill>
                  <a:srgbClr val="569CD6"/>
                </a:solidFill>
                <a:effectLst/>
                <a:latin typeface="Consolas" panose="020B0609020204030204" pitchFamily="49" charset="0"/>
              </a:rPr>
              <a:t>One of which is </a:t>
            </a:r>
            <a:r>
              <a:rPr lang="en-US" b="1" dirty="0">
                <a:solidFill>
                  <a:srgbClr val="569CD6"/>
                </a:solidFill>
                <a:effectLst/>
                <a:latin typeface="Consolas" panose="020B0609020204030204" pitchFamily="49" charset="0"/>
              </a:rPr>
              <a:t>depth-wise convolution,</a:t>
            </a:r>
            <a:r>
              <a:rPr lang="en-US" b="0" dirty="0">
                <a:solidFill>
                  <a:srgbClr val="569CD6"/>
                </a:solidFill>
                <a:effectLst/>
                <a:latin typeface="Consolas" panose="020B0609020204030204" pitchFamily="49" charset="0"/>
              </a:rPr>
              <a:t> like standard convolution, it applies </a:t>
            </a:r>
            <a:r>
              <a:rPr lang="en-US" b="1" dirty="0">
                <a:solidFill>
                  <a:srgbClr val="569CD6"/>
                </a:solidFill>
                <a:effectLst/>
                <a:latin typeface="Consolas" panose="020B0609020204030204" pitchFamily="49" charset="0"/>
              </a:rPr>
              <a:t>a filter per channel and keeping output each channel separately</a:t>
            </a:r>
            <a:r>
              <a:rPr lang="en-US" b="0" dirty="0">
                <a:solidFill>
                  <a:srgbClr val="569CD6"/>
                </a:solidFill>
                <a:effectLst/>
                <a:latin typeface="Consolas" panose="020B0609020204030204" pitchFamily="49" charset="0"/>
              </a:rPr>
              <a:t>. </a:t>
            </a:r>
          </a:p>
          <a:p>
            <a:r>
              <a:rPr lang="en-US" b="0" dirty="0">
                <a:solidFill>
                  <a:srgbClr val="569CD6"/>
                </a:solidFill>
                <a:effectLst/>
                <a:latin typeface="Consolas" panose="020B0609020204030204" pitchFamily="49" charset="0"/>
              </a:rPr>
              <a:t>Point-wise will then apply </a:t>
            </a:r>
            <a:r>
              <a:rPr lang="en-US" b="1" dirty="0">
                <a:solidFill>
                  <a:srgbClr val="569CD6"/>
                </a:solidFill>
                <a:effectLst/>
                <a:latin typeface="Consolas" panose="020B0609020204030204" pitchFamily="49" charset="0"/>
              </a:rPr>
              <a:t>a 1x1 filter across the whole channel</a:t>
            </a:r>
            <a:r>
              <a:rPr lang="en-US" b="0" dirty="0">
                <a:solidFill>
                  <a:srgbClr val="569CD6"/>
                </a:solidFill>
                <a:effectLst/>
                <a:latin typeface="Consolas" panose="020B0609020204030204" pitchFamily="49" charset="0"/>
              </a:rPr>
              <a:t>, just think of it as using a </a:t>
            </a:r>
            <a:r>
              <a:rPr lang="en-US" b="1" dirty="0">
                <a:solidFill>
                  <a:srgbClr val="569CD6"/>
                </a:solidFill>
                <a:effectLst/>
                <a:latin typeface="Consolas" panose="020B0609020204030204" pitchFamily="49" charset="0"/>
              </a:rPr>
              <a:t>stick to poke thru the output layer from depthwise convolution</a:t>
            </a:r>
            <a:r>
              <a:rPr lang="en-US" b="0" dirty="0">
                <a:solidFill>
                  <a:srgbClr val="569CD6"/>
                </a:solidFill>
                <a:effectLst/>
                <a:latin typeface="Consolas" panose="020B0609020204030204" pitchFamily="49" charset="0"/>
              </a:rPr>
              <a:t>, by doing </a:t>
            </a:r>
            <a:r>
              <a:rPr lang="en-US" b="1" dirty="0">
                <a:solidFill>
                  <a:srgbClr val="569CD6"/>
                </a:solidFill>
                <a:effectLst/>
                <a:latin typeface="Consolas" panose="020B0609020204030204" pitchFamily="49" charset="0"/>
              </a:rPr>
              <a:t>a linear combination giving us one single output. </a:t>
            </a:r>
            <a:endParaRPr lang="en-US" b="0" dirty="0">
              <a:solidFill>
                <a:srgbClr val="569CD6"/>
              </a:solidFill>
              <a:effectLst/>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The difference, mathematically, is that it reduces the number of computations greatly, rendering this method highly efficient. Hence as you see the total params is only 2million as compared to VGG16 with 16mill params. </a:t>
            </a:r>
          </a:p>
          <a:p>
            <a:endParaRPr lang="en-US" b="1" dirty="0">
              <a:solidFill>
                <a:srgbClr val="569CD6"/>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17</a:t>
            </a:fld>
            <a:endParaRPr lang="en-SG"/>
          </a:p>
        </p:txBody>
      </p:sp>
    </p:spTree>
    <p:extLst>
      <p:ext uri="{BB962C8B-B14F-4D97-AF65-F5344CB8AC3E}">
        <p14:creationId xmlns:p14="http://schemas.microsoft.com/office/powerpoint/2010/main" val="3359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19</a:t>
            </a:fld>
            <a:endParaRPr lang="en-SG"/>
          </a:p>
        </p:txBody>
      </p:sp>
    </p:spTree>
    <p:extLst>
      <p:ext uri="{BB962C8B-B14F-4D97-AF65-F5344CB8AC3E}">
        <p14:creationId xmlns:p14="http://schemas.microsoft.com/office/powerpoint/2010/main" val="4260294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20</a:t>
            </a:fld>
            <a:endParaRPr lang="en-SG"/>
          </a:p>
        </p:txBody>
      </p:sp>
    </p:spTree>
    <p:extLst>
      <p:ext uri="{BB962C8B-B14F-4D97-AF65-F5344CB8AC3E}">
        <p14:creationId xmlns:p14="http://schemas.microsoft.com/office/powerpoint/2010/main" val="214439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21</a:t>
            </a:fld>
            <a:endParaRPr lang="en-SG"/>
          </a:p>
        </p:txBody>
      </p:sp>
    </p:spTree>
    <p:extLst>
      <p:ext uri="{BB962C8B-B14F-4D97-AF65-F5344CB8AC3E}">
        <p14:creationId xmlns:p14="http://schemas.microsoft.com/office/powerpoint/2010/main" val="362385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22</a:t>
            </a:fld>
            <a:endParaRPr lang="en-SG"/>
          </a:p>
        </p:txBody>
      </p:sp>
    </p:spTree>
    <p:extLst>
      <p:ext uri="{BB962C8B-B14F-4D97-AF65-F5344CB8AC3E}">
        <p14:creationId xmlns:p14="http://schemas.microsoft.com/office/powerpoint/2010/main" val="1960059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24</a:t>
            </a:fld>
            <a:endParaRPr lang="en-SG"/>
          </a:p>
        </p:txBody>
      </p:sp>
    </p:spTree>
    <p:extLst>
      <p:ext uri="{BB962C8B-B14F-4D97-AF65-F5344CB8AC3E}">
        <p14:creationId xmlns:p14="http://schemas.microsoft.com/office/powerpoint/2010/main" val="1852412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MobilenetV2 has the highest test score of 0.998 as compared to VGG16. </a:t>
            </a:r>
          </a:p>
          <a:p>
            <a:endParaRPr lang="en-US" dirty="0"/>
          </a:p>
          <a:p>
            <a:r>
              <a:rPr lang="en-US" dirty="0"/>
              <a:t>One `adverse` impact of using VGG16 is that we will need **huge amount of disk space** and bandwidth that makes it efficient whereas MobileNetV2 gives good predictions while running at a low-cost operations which is good for mobile devices.</a:t>
            </a:r>
          </a:p>
          <a:p>
            <a:endParaRPr lang="en-US" dirty="0"/>
          </a:p>
          <a:p>
            <a:r>
              <a:rPr lang="en-US" dirty="0"/>
              <a:t>**Thus, I will choose MobileNetV2 as my production model**</a:t>
            </a:r>
            <a:endParaRPr lang="en-SG" dirty="0"/>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25</a:t>
            </a:fld>
            <a:endParaRPr lang="en-SG"/>
          </a:p>
        </p:txBody>
      </p:sp>
    </p:spTree>
    <p:extLst>
      <p:ext uri="{BB962C8B-B14F-4D97-AF65-F5344CB8AC3E}">
        <p14:creationId xmlns:p14="http://schemas.microsoft.com/office/powerpoint/2010/main" val="177231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27</a:t>
            </a:fld>
            <a:endParaRPr lang="en-SG"/>
          </a:p>
        </p:txBody>
      </p:sp>
    </p:spTree>
    <p:extLst>
      <p:ext uri="{BB962C8B-B14F-4D97-AF65-F5344CB8AC3E}">
        <p14:creationId xmlns:p14="http://schemas.microsoft.com/office/powerpoint/2010/main" val="3625333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specifically vegetables? </a:t>
            </a:r>
          </a:p>
          <a:p>
            <a:endParaRPr lang="en-US" dirty="0"/>
          </a:p>
          <a:p>
            <a:r>
              <a:rPr lang="en-US" dirty="0"/>
              <a:t> - Wanted to explore using image classifier on </a:t>
            </a:r>
            <a:r>
              <a:rPr lang="en-US" dirty="0" err="1"/>
              <a:t>unlabelled</a:t>
            </a:r>
            <a:r>
              <a:rPr lang="en-US" dirty="0"/>
              <a:t> food. Hence leafy vegetables, because I personally had issues going to the market buying vegetables that were </a:t>
            </a:r>
            <a:r>
              <a:rPr lang="en-US" dirty="0" err="1"/>
              <a:t>unlabelled</a:t>
            </a:r>
            <a:r>
              <a:rPr lang="en-US" dirty="0"/>
              <a:t>. </a:t>
            </a:r>
          </a:p>
          <a:p>
            <a:r>
              <a:rPr lang="en-US" dirty="0"/>
              <a:t>Googling names and referencing to pictures is easy. But looking at the vegetable and telling the name of it is difficult. Especially tricky ones like </a:t>
            </a:r>
            <a:r>
              <a:rPr lang="en-US" dirty="0" err="1"/>
              <a:t>Kailan</a:t>
            </a:r>
            <a:r>
              <a:rPr lang="en-US" dirty="0"/>
              <a:t> and </a:t>
            </a:r>
            <a:r>
              <a:rPr lang="en-US" dirty="0" err="1"/>
              <a:t>Chyesim</a:t>
            </a:r>
            <a:r>
              <a:rPr lang="en-US" dirty="0"/>
              <a:t>. </a:t>
            </a:r>
          </a:p>
          <a:p>
            <a:endParaRPr lang="en-US" dirty="0"/>
          </a:p>
          <a:p>
            <a:r>
              <a:rPr lang="en-US" dirty="0"/>
              <a:t>Did a poll </a:t>
            </a:r>
            <a:r>
              <a:rPr lang="en-US" dirty="0">
                <a:sym typeface="Wingdings" panose="05000000000000000000" pitchFamily="2" charset="2"/>
              </a:rPr>
              <a:t> half of the participants guessed the vegetable wrong. So that’s where I see value in my project </a:t>
            </a:r>
          </a:p>
          <a:p>
            <a:endParaRPr lang="en-US" dirty="0">
              <a:sym typeface="Wingdings" panose="05000000000000000000" pitchFamily="2" charset="2"/>
            </a:endParaRPr>
          </a:p>
          <a:p>
            <a:r>
              <a:rPr lang="en-US" dirty="0">
                <a:sym typeface="Wingdings" panose="05000000000000000000" pitchFamily="2" charset="2"/>
              </a:rPr>
              <a:t>Add on delivery services </a:t>
            </a:r>
          </a:p>
          <a:p>
            <a:endParaRPr lang="en-US" dirty="0">
              <a:sym typeface="Wingdings" panose="05000000000000000000" pitchFamily="2" charset="2"/>
            </a:endParaRPr>
          </a:p>
          <a:p>
            <a:r>
              <a:rPr lang="en-US" dirty="0">
                <a:sym typeface="Wingdings" panose="05000000000000000000" pitchFamily="2" charset="2"/>
              </a:rPr>
              <a:t>Auto pricing mechanism – Maybe for NTUC where price can be tagged by image </a:t>
            </a:r>
          </a:p>
        </p:txBody>
      </p:sp>
      <p:sp>
        <p:nvSpPr>
          <p:cNvPr id="4" name="Slide Number Placeholder 3"/>
          <p:cNvSpPr>
            <a:spLocks noGrp="1"/>
          </p:cNvSpPr>
          <p:nvPr>
            <p:ph type="sldNum" sz="quarter" idx="5"/>
          </p:nvPr>
        </p:nvSpPr>
        <p:spPr/>
        <p:txBody>
          <a:bodyPr/>
          <a:lstStyle/>
          <a:p>
            <a:fld id="{5942930B-0CA7-4FB2-BB85-95D413CE9E42}" type="slidenum">
              <a:rPr lang="en-SG" smtClean="0"/>
              <a:t>2</a:t>
            </a:fld>
            <a:endParaRPr lang="en-SG"/>
          </a:p>
        </p:txBody>
      </p:sp>
    </p:spTree>
    <p:extLst>
      <p:ext uri="{BB962C8B-B14F-4D97-AF65-F5344CB8AC3E}">
        <p14:creationId xmlns:p14="http://schemas.microsoft.com/office/powerpoint/2010/main" val="2279224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32</a:t>
            </a:fld>
            <a:endParaRPr lang="en-SG"/>
          </a:p>
        </p:txBody>
      </p:sp>
    </p:spTree>
    <p:extLst>
      <p:ext uri="{BB962C8B-B14F-4D97-AF65-F5344CB8AC3E}">
        <p14:creationId xmlns:p14="http://schemas.microsoft.com/office/powerpoint/2010/main" val="22244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33</a:t>
            </a:fld>
            <a:endParaRPr lang="en-SG"/>
          </a:p>
        </p:txBody>
      </p:sp>
    </p:spTree>
    <p:extLst>
      <p:ext uri="{BB962C8B-B14F-4D97-AF65-F5344CB8AC3E}">
        <p14:creationId xmlns:p14="http://schemas.microsoft.com/office/powerpoint/2010/main" val="3228869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To have a good image classifier, it is very crucial we do proper data cleaning, including taking the right photos and ensuring only features of the vegetables and do not introduce too much variables that may seem important to the model, for example including too much of the hand while taking the photos. In global context, when we are dealing with image gathering through cloud or online spaces, we have to be mindful of filtering away pictures that has incriminating features like the label names it </a:t>
            </a:r>
            <a:r>
              <a:rPr lang="en-US" b="0" dirty="0" err="1">
                <a:solidFill>
                  <a:srgbClr val="D4D4D4"/>
                </a:solidFill>
                <a:effectLst/>
                <a:latin typeface="Consolas" panose="020B0609020204030204" pitchFamily="49" charset="0"/>
              </a:rPr>
              <a:t>self,ie</a:t>
            </a:r>
            <a:r>
              <a:rPr lang="en-US" b="0" dirty="0">
                <a:solidFill>
                  <a:srgbClr val="D4D4D4"/>
                </a:solidFill>
                <a:effectLst/>
                <a:latin typeface="Consolas" panose="020B0609020204030204" pitchFamily="49" charset="0"/>
              </a:rPr>
              <a:t>. taking pictures of cabbages with the background indicating labels: 'Cabbage'.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Also, retraining models may consist a few iterations. It helps when we better understand the model we pick for transfer learning as not all models are good for our specific use cases, like vegetables. We may need look at the pre-trained images used for the model, and understand the features captured. We also have to consider the memory usage if we are thinking of using these models in our phones. </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35</a:t>
            </a:fld>
            <a:endParaRPr lang="en-SG"/>
          </a:p>
        </p:txBody>
      </p:sp>
    </p:spTree>
    <p:extLst>
      <p:ext uri="{BB962C8B-B14F-4D97-AF65-F5344CB8AC3E}">
        <p14:creationId xmlns:p14="http://schemas.microsoft.com/office/powerpoint/2010/main" val="251205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**3 Main Features**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 Depthwise separable convolution </a:t>
            </a:r>
          </a:p>
          <a:p>
            <a:r>
              <a:rPr lang="en-US" b="0" dirty="0">
                <a:solidFill>
                  <a:srgbClr val="D4D4D4"/>
                </a:solidFill>
                <a:effectLst/>
                <a:latin typeface="Consolas" panose="020B0609020204030204" pitchFamily="49" charset="0"/>
              </a:rPr>
              <a:t>    - Depthwise Convolution: Performs lightweight filtering by applying a single convolutional filter per input channel. Channel-wise operations</a:t>
            </a:r>
          </a:p>
          <a:p>
            <a:r>
              <a:rPr lang="en-US" b="0" dirty="0">
                <a:solidFill>
                  <a:srgbClr val="D4D4D4"/>
                </a:solidFill>
                <a:effectLst/>
                <a:latin typeface="Consolas" panose="020B0609020204030204" pitchFamily="49" charset="0"/>
              </a:rPr>
              <a:t>    - Pointwise Convolution: Uses 1x1 convolution, uses pixel wise, to help build new features through computing linear combinations of the input channels. This kernel has a depth based on how many channels the input image has. </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38</a:t>
            </a:fld>
            <a:endParaRPr lang="en-SG"/>
          </a:p>
        </p:txBody>
      </p:sp>
    </p:spTree>
    <p:extLst>
      <p:ext uri="{BB962C8B-B14F-4D97-AF65-F5344CB8AC3E}">
        <p14:creationId xmlns:p14="http://schemas.microsoft.com/office/powerpoint/2010/main" val="2748313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**3 Main Features**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 Depthwise separable convolution </a:t>
            </a:r>
          </a:p>
          <a:p>
            <a:r>
              <a:rPr lang="en-US" b="0" dirty="0">
                <a:solidFill>
                  <a:srgbClr val="D4D4D4"/>
                </a:solidFill>
                <a:effectLst/>
                <a:latin typeface="Consolas" panose="020B0609020204030204" pitchFamily="49" charset="0"/>
              </a:rPr>
              <a:t>    - Depthwise Convolution: Performs lightweight filtering by applying a single convolutional filter per input channel. Channel-wise operations</a:t>
            </a:r>
          </a:p>
          <a:p>
            <a:r>
              <a:rPr lang="en-US" b="0" dirty="0">
                <a:solidFill>
                  <a:srgbClr val="D4D4D4"/>
                </a:solidFill>
                <a:effectLst/>
                <a:latin typeface="Consolas" panose="020B0609020204030204" pitchFamily="49" charset="0"/>
              </a:rPr>
              <a:t>    - Pointwise Convolution: Uses 1x1 convolution, uses pixel wise, to help build new features through computing linear combinations of the input channels. This kernel has a depth based on how many channels the input image has. </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39</a:t>
            </a:fld>
            <a:endParaRPr lang="en-SG"/>
          </a:p>
        </p:txBody>
      </p:sp>
    </p:spTree>
    <p:extLst>
      <p:ext uri="{BB962C8B-B14F-4D97-AF65-F5344CB8AC3E}">
        <p14:creationId xmlns:p14="http://schemas.microsoft.com/office/powerpoint/2010/main" val="390611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40</a:t>
            </a:fld>
            <a:endParaRPr lang="en-SG"/>
          </a:p>
        </p:txBody>
      </p:sp>
    </p:spTree>
    <p:extLst>
      <p:ext uri="{BB962C8B-B14F-4D97-AF65-F5344CB8AC3E}">
        <p14:creationId xmlns:p14="http://schemas.microsoft.com/office/powerpoint/2010/main" val="171994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a:t>
            </a:fld>
            <a:endParaRPr lang="en-SG"/>
          </a:p>
        </p:txBody>
      </p:sp>
    </p:spTree>
    <p:extLst>
      <p:ext uri="{BB962C8B-B14F-4D97-AF65-F5344CB8AC3E}">
        <p14:creationId xmlns:p14="http://schemas.microsoft.com/office/powerpoint/2010/main" val="3990829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5</a:t>
            </a:fld>
            <a:endParaRPr lang="en-SG"/>
          </a:p>
        </p:txBody>
      </p:sp>
    </p:spTree>
    <p:extLst>
      <p:ext uri="{BB962C8B-B14F-4D97-AF65-F5344CB8AC3E}">
        <p14:creationId xmlns:p14="http://schemas.microsoft.com/office/powerpoint/2010/main" val="127827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CNN for images because of its </a:t>
            </a:r>
            <a:r>
              <a:rPr lang="en-US" b="1" dirty="0"/>
              <a:t>high accuracy. </a:t>
            </a:r>
          </a:p>
          <a:p>
            <a:endParaRPr lang="en-US" dirty="0"/>
          </a:p>
          <a:p>
            <a:r>
              <a:rPr lang="en-US" dirty="0"/>
              <a:t>From an input image, it goes through convolution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Lato" panose="020F0502020204030203" pitchFamily="34" charset="0"/>
              </a:rPr>
              <a:t>A </a:t>
            </a:r>
            <a:r>
              <a:rPr lang="en-US" b="1" i="0" dirty="0">
                <a:solidFill>
                  <a:srgbClr val="212529"/>
                </a:solidFill>
                <a:effectLst/>
                <a:latin typeface="Lato" panose="020F0502020204030203" pitchFamily="34" charset="0"/>
              </a:rPr>
              <a:t>convolution</a:t>
            </a:r>
            <a:r>
              <a:rPr lang="en-US" b="0" i="0" dirty="0">
                <a:solidFill>
                  <a:srgbClr val="212529"/>
                </a:solidFill>
                <a:effectLst/>
                <a:latin typeface="Lato" panose="020F0502020204030203" pitchFamily="34" charset="0"/>
              </a:rPr>
              <a:t> is a type of matrix operation, consisting of a kernel, a small matrix of weights, that slides over input data performing element-wise multiplication, then adds the results into an output, </a:t>
            </a:r>
            <a:r>
              <a:rPr lang="en-US" b="1" i="0" dirty="0">
                <a:solidFill>
                  <a:srgbClr val="212529"/>
                </a:solidFill>
                <a:effectLst/>
                <a:latin typeface="Lato" panose="020F0502020204030203" pitchFamily="34" charset="0"/>
              </a:rPr>
              <a:t>c</a:t>
            </a:r>
            <a:r>
              <a:rPr lang="en-US" b="1" dirty="0"/>
              <a:t>reating activation maps that highlight features</a:t>
            </a:r>
            <a:r>
              <a:rPr lang="en-US" dirty="0"/>
              <a:t>. </a:t>
            </a:r>
          </a:p>
          <a:p>
            <a:r>
              <a:rPr lang="en-US" dirty="0"/>
              <a:t>Initial layers tend to detect </a:t>
            </a:r>
            <a:r>
              <a:rPr lang="en-US" b="1" dirty="0"/>
              <a:t>low-level features </a:t>
            </a:r>
            <a:r>
              <a:rPr lang="en-US" dirty="0"/>
              <a:t>like </a:t>
            </a:r>
            <a:r>
              <a:rPr lang="en-US" b="1" dirty="0"/>
              <a:t>lines</a:t>
            </a:r>
            <a:r>
              <a:rPr lang="en-US" dirty="0"/>
              <a:t> while </a:t>
            </a:r>
            <a:r>
              <a:rPr lang="en-US" b="1" dirty="0"/>
              <a:t>high-level features </a:t>
            </a:r>
            <a:r>
              <a:rPr lang="en-US" dirty="0"/>
              <a:t>will detect (</a:t>
            </a:r>
            <a:r>
              <a:rPr lang="en-US" b="1" dirty="0"/>
              <a:t>faces/shapes/specific objects). </a:t>
            </a:r>
          </a:p>
          <a:p>
            <a:endParaRPr lang="en-US" dirty="0"/>
          </a:p>
          <a:p>
            <a:r>
              <a:rPr lang="en-US" dirty="0"/>
              <a:t>There is </a:t>
            </a:r>
            <a:r>
              <a:rPr lang="en-US" b="1" dirty="0"/>
              <a:t>ReLU activation function after these convolution layers is to increase the non-linearity in our images</a:t>
            </a:r>
            <a:r>
              <a:rPr lang="en-US" dirty="0"/>
              <a:t>. </a:t>
            </a:r>
          </a:p>
          <a:p>
            <a:r>
              <a:rPr lang="en-US" dirty="0"/>
              <a:t>This means it will help </a:t>
            </a:r>
            <a:r>
              <a:rPr lang="en-US" b="1" dirty="0"/>
              <a:t>remove all the negative values by setting it to zero </a:t>
            </a:r>
            <a:r>
              <a:rPr lang="en-US" dirty="0"/>
              <a:t>hence </a:t>
            </a:r>
            <a:r>
              <a:rPr lang="en-US" b="1" dirty="0"/>
              <a:t>not activating the neuron and turning it black</a:t>
            </a:r>
            <a:r>
              <a:rPr lang="en-US" dirty="0"/>
              <a:t>. </a:t>
            </a:r>
          </a:p>
          <a:p>
            <a:r>
              <a:rPr lang="en-US" dirty="0"/>
              <a:t>Only those above 0 will be returned the same value. </a:t>
            </a:r>
          </a:p>
          <a:p>
            <a:endParaRPr lang="en-US" dirty="0"/>
          </a:p>
          <a:p>
            <a:r>
              <a:rPr lang="en-US" b="1" dirty="0"/>
              <a:t>Pooling layer helps to identify strong features </a:t>
            </a:r>
            <a:r>
              <a:rPr lang="en-US" dirty="0"/>
              <a:t>and reduce the size of the feature maps. </a:t>
            </a:r>
          </a:p>
          <a:p>
            <a:endParaRPr lang="en-US" dirty="0"/>
          </a:p>
          <a:p>
            <a:r>
              <a:rPr lang="en-SG" dirty="0"/>
              <a:t>Followed by </a:t>
            </a:r>
            <a:r>
              <a:rPr lang="en-SG" b="1" dirty="0"/>
              <a:t>Flattening (making data to 1-dimensional array) </a:t>
            </a:r>
            <a:r>
              <a:rPr lang="en-SG" dirty="0"/>
              <a:t>and </a:t>
            </a:r>
          </a:p>
          <a:p>
            <a:r>
              <a:rPr lang="en-SG" b="1" dirty="0"/>
              <a:t>fully connected layers linking from one neuron to every neuron in other layer</a:t>
            </a:r>
            <a:r>
              <a:rPr lang="en-SG" dirty="0"/>
              <a:t>. </a:t>
            </a:r>
          </a:p>
          <a:p>
            <a:r>
              <a:rPr lang="en-SG" dirty="0"/>
              <a:t>The feature vectors from the fully connected layers are used to </a:t>
            </a:r>
            <a:r>
              <a:rPr lang="en-SG" b="1" dirty="0"/>
              <a:t>classify images into distinct categories</a:t>
            </a:r>
            <a:r>
              <a:rPr lang="en-SG" dirty="0"/>
              <a:t>. </a:t>
            </a:r>
          </a:p>
          <a:p>
            <a:r>
              <a:rPr lang="en-SG" dirty="0"/>
              <a:t>We use an </a:t>
            </a:r>
            <a:r>
              <a:rPr lang="en-SG" b="1" dirty="0"/>
              <a:t>activation function like </a:t>
            </a:r>
            <a:r>
              <a:rPr lang="en-SG" b="1" dirty="0" err="1"/>
              <a:t>softmax</a:t>
            </a:r>
            <a:r>
              <a:rPr lang="en-SG" dirty="0"/>
              <a:t> to give us the </a:t>
            </a:r>
            <a:r>
              <a:rPr lang="en-SG" b="1" dirty="0"/>
              <a:t>normalized probability across multi-classes</a:t>
            </a:r>
            <a:r>
              <a:rPr lang="en-SG" dirty="0"/>
              <a:t>. </a:t>
            </a:r>
          </a:p>
        </p:txBody>
      </p:sp>
      <p:sp>
        <p:nvSpPr>
          <p:cNvPr id="4" name="Slide Number Placeholder 3"/>
          <p:cNvSpPr>
            <a:spLocks noGrp="1"/>
          </p:cNvSpPr>
          <p:nvPr>
            <p:ph type="sldNum" sz="quarter" idx="5"/>
          </p:nvPr>
        </p:nvSpPr>
        <p:spPr/>
        <p:txBody>
          <a:bodyPr/>
          <a:lstStyle/>
          <a:p>
            <a:fld id="{5942930B-0CA7-4FB2-BB85-95D413CE9E42}" type="slidenum">
              <a:rPr lang="en-SG" smtClean="0"/>
              <a:t>8</a:t>
            </a:fld>
            <a:endParaRPr lang="en-SG"/>
          </a:p>
        </p:txBody>
      </p:sp>
    </p:spTree>
    <p:extLst>
      <p:ext uri="{BB962C8B-B14F-4D97-AF65-F5344CB8AC3E}">
        <p14:creationId xmlns:p14="http://schemas.microsoft.com/office/powerpoint/2010/main" val="3722551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Basic CNN model was made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Following the flow chart I showed earlier, did 2 convolution layers with max pooling, and flatter and 2 dense layers of fully connected layers, followed by </a:t>
            </a:r>
            <a:r>
              <a:rPr lang="en-US" b="0" i="0" dirty="0" err="1">
                <a:solidFill>
                  <a:srgbClr val="292929"/>
                </a:solidFill>
                <a:effectLst/>
                <a:latin typeface="charter"/>
              </a:rPr>
              <a:t>softmax</a:t>
            </a:r>
            <a:r>
              <a:rPr lang="en-US" b="0" i="0" dirty="0">
                <a:solidFill>
                  <a:srgbClr val="292929"/>
                </a:solidFill>
                <a:effectLst/>
                <a:latin typeface="charter"/>
              </a:rPr>
              <a:t> function with 22 classes.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Dense Layer is simple layer of neurons in which each neuron receives input from all the neurons of previous layer, thus called as </a:t>
            </a:r>
            <a:r>
              <a:rPr lang="en-US" b="0" i="1" dirty="0">
                <a:solidFill>
                  <a:srgbClr val="292929"/>
                </a:solidFill>
                <a:effectLst/>
                <a:latin typeface="charter"/>
              </a:rPr>
              <a:t>dense</a:t>
            </a:r>
            <a:r>
              <a:rPr lang="en-US" b="0" i="0" dirty="0">
                <a:solidFill>
                  <a:srgbClr val="292929"/>
                </a:solidFill>
                <a:effectLst/>
                <a:latin typeface="charter"/>
              </a:rPr>
              <a:t>. A dense Layer is used to classify images based on output from convolutional layers.</a:t>
            </a:r>
            <a:endParaRPr lang="en-SG" dirty="0"/>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9</a:t>
            </a:fld>
            <a:endParaRPr lang="en-SG"/>
          </a:p>
        </p:txBody>
      </p:sp>
    </p:spTree>
    <p:extLst>
      <p:ext uri="{BB962C8B-B14F-4D97-AF65-F5344CB8AC3E}">
        <p14:creationId xmlns:p14="http://schemas.microsoft.com/office/powerpoint/2010/main" val="407846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11</a:t>
            </a:fld>
            <a:endParaRPr lang="en-SG"/>
          </a:p>
        </p:txBody>
      </p:sp>
    </p:spTree>
    <p:extLst>
      <p:ext uri="{BB962C8B-B14F-4D97-AF65-F5344CB8AC3E}">
        <p14:creationId xmlns:p14="http://schemas.microsoft.com/office/powerpoint/2010/main" val="125520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abon Next LT" panose="02000500000000000000" pitchFamily="2" charset="0"/>
                <a:cs typeface="Sabon Next LT" panose="02000500000000000000" pitchFamily="2" charset="0"/>
              </a:rPr>
              <a:t>The model is trained on a small dataset, hence weights might not be optimized with limited amount of training time.</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12</a:t>
            </a:fld>
            <a:endParaRPr lang="en-SG"/>
          </a:p>
        </p:txBody>
      </p:sp>
    </p:spTree>
    <p:extLst>
      <p:ext uri="{BB962C8B-B14F-4D97-AF65-F5344CB8AC3E}">
        <p14:creationId xmlns:p14="http://schemas.microsoft.com/office/powerpoint/2010/main" val="91072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abon Next LT" panose="02000500000000000000" pitchFamily="2" charset="0"/>
                <a:cs typeface="Sabon Next LT" panose="02000500000000000000" pitchFamily="2" charset="0"/>
              </a:rPr>
              <a:t>The model is trained on a small dataset, hence weights might not be optimized with limited amount of training time.</a:t>
            </a:r>
          </a:p>
          <a:p>
            <a:endParaRPr lang="en-SG" dirty="0"/>
          </a:p>
          <a:p>
            <a:r>
              <a:rPr lang="en-SG" dirty="0"/>
              <a:t>Generally for VGG16, it consists of 5 blocks of convolutions with max pooling, from bigger dimension taking tensor of size 224,224. </a:t>
            </a:r>
            <a:r>
              <a:rPr lang="en-SG" dirty="0">
                <a:sym typeface="Wingdings" panose="05000000000000000000" pitchFamily="2" charset="2"/>
              </a:rPr>
              <a:t> 2 fully connected layers  prediction for 1000 classes. </a:t>
            </a:r>
          </a:p>
        </p:txBody>
      </p:sp>
      <p:sp>
        <p:nvSpPr>
          <p:cNvPr id="4" name="Slide Number Placeholder 3"/>
          <p:cNvSpPr>
            <a:spLocks noGrp="1"/>
          </p:cNvSpPr>
          <p:nvPr>
            <p:ph type="sldNum" sz="quarter" idx="5"/>
          </p:nvPr>
        </p:nvSpPr>
        <p:spPr/>
        <p:txBody>
          <a:bodyPr/>
          <a:lstStyle/>
          <a:p>
            <a:fld id="{5942930B-0CA7-4FB2-BB85-95D413CE9E42}" type="slidenum">
              <a:rPr lang="en-SG" smtClean="0"/>
              <a:t>13</a:t>
            </a:fld>
            <a:endParaRPr lang="en-SG"/>
          </a:p>
        </p:txBody>
      </p:sp>
    </p:spTree>
    <p:extLst>
      <p:ext uri="{BB962C8B-B14F-4D97-AF65-F5344CB8AC3E}">
        <p14:creationId xmlns:p14="http://schemas.microsoft.com/office/powerpoint/2010/main" val="69664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98DF2C6-B149-4CE2-81EF-AB905BC8F016}" type="datetimeFigureOut">
              <a:rPr lang="en-SG" smtClean="0"/>
              <a:t>13/5/2022</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C0EDB3D-5AF6-4001-8C8A-E131CEC95DDB}"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69603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13/5/2022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801809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13/5/2022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95099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13/5/2022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2108345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DF2C6-B149-4CE2-81EF-AB905BC8F016}" type="datetimeFigureOut">
              <a:rPr lang="en-SG" smtClean="0"/>
              <a:t>13/5/2022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789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8DF2C6-B149-4CE2-81EF-AB905BC8F016}" type="datetimeFigureOut">
              <a:rPr lang="en-SG" smtClean="0"/>
              <a:t>13/5/2022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200938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8DF2C6-B149-4CE2-81EF-AB905BC8F016}" type="datetimeFigureOut">
              <a:rPr lang="en-SG" smtClean="0"/>
              <a:t>13/5/2022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00021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8DF2C6-B149-4CE2-81EF-AB905BC8F016}" type="datetimeFigureOut">
              <a:rPr lang="en-SG" smtClean="0"/>
              <a:t>13/5/2022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1967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DF2C6-B149-4CE2-81EF-AB905BC8F016}" type="datetimeFigureOut">
              <a:rPr lang="en-SG" smtClean="0"/>
              <a:t>13/5/2022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74599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DF2C6-B149-4CE2-81EF-AB905BC8F016}" type="datetimeFigureOut">
              <a:rPr lang="en-SG" smtClean="0"/>
              <a:t>13/5/2022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65960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DF2C6-B149-4CE2-81EF-AB905BC8F016}" type="datetimeFigureOut">
              <a:rPr lang="en-SG" smtClean="0"/>
              <a:t>13/5/2022</a:t>
            </a:fld>
            <a:endParaRPr lang="en-SG"/>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63634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98DF2C6-B149-4CE2-81EF-AB905BC8F016}" type="datetimeFigureOut">
              <a:rPr lang="en-SG" smtClean="0"/>
              <a:t>13/5/2022</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C0EDB3D-5AF6-4001-8C8A-E131CEC95DDB}" type="slidenum">
              <a:rPr lang="en-SG" smtClean="0"/>
              <a:t>‹#›</a:t>
            </a:fld>
            <a:endParaRPr lang="en-SG"/>
          </a:p>
        </p:txBody>
      </p:sp>
    </p:spTree>
    <p:extLst>
      <p:ext uri="{BB962C8B-B14F-4D97-AF65-F5344CB8AC3E}">
        <p14:creationId xmlns:p14="http://schemas.microsoft.com/office/powerpoint/2010/main" val="237034530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png"/><Relationship Id="rId9" Type="http://schemas.openxmlformats.org/officeDocument/2006/relationships/image" Target="../media/image7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6.png"/><Relationship Id="rId5" Type="http://schemas.openxmlformats.org/officeDocument/2006/relationships/image" Target="../media/image73.jpg"/><Relationship Id="rId10" Type="http://schemas.openxmlformats.org/officeDocument/2006/relationships/image" Target="../media/image11.svg"/><Relationship Id="rId4" Type="http://schemas.openxmlformats.org/officeDocument/2006/relationships/image" Target="../media/image68.jpg"/><Relationship Id="rId9"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8.png"/><Relationship Id="rId4"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Image Classifier to distinguish Vegetables using Deep Learning (LIVE)</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Sufyan, DSI27</a:t>
            </a:r>
            <a:endParaRPr lang="en-SG" dirty="0"/>
          </a:p>
        </p:txBody>
      </p:sp>
    </p:spTree>
    <p:extLst>
      <p:ext uri="{BB962C8B-B14F-4D97-AF65-F5344CB8AC3E}">
        <p14:creationId xmlns:p14="http://schemas.microsoft.com/office/powerpoint/2010/main" val="375280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50265F6B-C700-4FE5-A218-CE204BC59F88}"/>
              </a:ext>
            </a:extLst>
          </p:cNvPr>
          <p:cNvGraphicFramePr>
            <a:graphicFrameLocks noGrp="1"/>
          </p:cNvGraphicFramePr>
          <p:nvPr>
            <p:extLst>
              <p:ext uri="{D42A27DB-BD31-4B8C-83A1-F6EECF244321}">
                <p14:modId xmlns:p14="http://schemas.microsoft.com/office/powerpoint/2010/main" val="1375818856"/>
              </p:ext>
            </p:extLst>
          </p:nvPr>
        </p:nvGraphicFramePr>
        <p:xfrm>
          <a:off x="4579626" y="2092094"/>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2" name="Title 1">
            <a:extLst>
              <a:ext uri="{FF2B5EF4-FFF2-40B4-BE49-F238E27FC236}">
                <a16:creationId xmlns:a16="http://schemas.microsoft.com/office/drawing/2014/main" id="{91F151EB-2B11-41B6-8F3E-42347E073C0E}"/>
              </a:ext>
            </a:extLst>
          </p:cNvPr>
          <p:cNvSpPr>
            <a:spLocks noGrp="1"/>
          </p:cNvSpPr>
          <p:nvPr>
            <p:ph type="title"/>
          </p:nvPr>
        </p:nvSpPr>
        <p:spPr/>
        <p:txBody>
          <a:bodyPr/>
          <a:lstStyle/>
          <a:p>
            <a:r>
              <a:rPr lang="en-US" dirty="0"/>
              <a:t>Base Model – Error Analysis</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B3C0BF4E-E3BF-429D-9285-2C700851D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54" y="2011745"/>
            <a:ext cx="4292468" cy="3669206"/>
          </a:xfrm>
        </p:spPr>
      </p:pic>
      <p:pic>
        <p:nvPicPr>
          <p:cNvPr id="9" name="Picture 8" descr="A hand holding a vegetable&#10;&#10;Description automatically generated with low confidence">
            <a:extLst>
              <a:ext uri="{FF2B5EF4-FFF2-40B4-BE49-F238E27FC236}">
                <a16:creationId xmlns:a16="http://schemas.microsoft.com/office/drawing/2014/main" id="{607895AB-3E10-487A-86AF-2EA86FC43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304" y="2540588"/>
            <a:ext cx="898071" cy="979253"/>
          </a:xfrm>
          <a:prstGeom prst="rect">
            <a:avLst/>
          </a:prstGeom>
        </p:spPr>
      </p:pic>
      <p:sp>
        <p:nvSpPr>
          <p:cNvPr id="10" name="TextBox 9">
            <a:extLst>
              <a:ext uri="{FF2B5EF4-FFF2-40B4-BE49-F238E27FC236}">
                <a16:creationId xmlns:a16="http://schemas.microsoft.com/office/drawing/2014/main" id="{D6AA145D-2A10-4F0E-8E00-AF68C354C33C}"/>
              </a:ext>
            </a:extLst>
          </p:cNvPr>
          <p:cNvSpPr txBox="1"/>
          <p:nvPr/>
        </p:nvSpPr>
        <p:spPr>
          <a:xfrm>
            <a:off x="4708990" y="2099128"/>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11" name="TextBox 10">
            <a:extLst>
              <a:ext uri="{FF2B5EF4-FFF2-40B4-BE49-F238E27FC236}">
                <a16:creationId xmlns:a16="http://schemas.microsoft.com/office/drawing/2014/main" id="{305EE32F-75D2-430C-A4EB-1DC2B44C6977}"/>
              </a:ext>
            </a:extLst>
          </p:cNvPr>
          <p:cNvSpPr txBox="1"/>
          <p:nvPr/>
        </p:nvSpPr>
        <p:spPr>
          <a:xfrm>
            <a:off x="7913472" y="2099128"/>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4" name="Picture 13">
            <a:extLst>
              <a:ext uri="{FF2B5EF4-FFF2-40B4-BE49-F238E27FC236}">
                <a16:creationId xmlns:a16="http://schemas.microsoft.com/office/drawing/2014/main" id="{10496955-B75B-44DD-BC1D-D2FB25C12425}"/>
              </a:ext>
            </a:extLst>
          </p:cNvPr>
          <p:cNvPicPr>
            <a:picLocks noChangeAspect="1"/>
          </p:cNvPicPr>
          <p:nvPr/>
        </p:nvPicPr>
        <p:blipFill>
          <a:blip r:embed="rId4"/>
          <a:stretch>
            <a:fillRect/>
          </a:stretch>
        </p:blipFill>
        <p:spPr>
          <a:xfrm>
            <a:off x="6228000" y="2540587"/>
            <a:ext cx="4767334" cy="926027"/>
          </a:xfrm>
          <a:prstGeom prst="rect">
            <a:avLst/>
          </a:prstGeom>
        </p:spPr>
      </p:pic>
      <p:pic>
        <p:nvPicPr>
          <p:cNvPr id="16" name="Picture 15">
            <a:extLst>
              <a:ext uri="{FF2B5EF4-FFF2-40B4-BE49-F238E27FC236}">
                <a16:creationId xmlns:a16="http://schemas.microsoft.com/office/drawing/2014/main" id="{E2C19F77-3460-4434-AEDF-9CCCE20C1F0A}"/>
              </a:ext>
            </a:extLst>
          </p:cNvPr>
          <p:cNvPicPr>
            <a:picLocks noChangeAspect="1"/>
          </p:cNvPicPr>
          <p:nvPr/>
        </p:nvPicPr>
        <p:blipFill>
          <a:blip r:embed="rId5"/>
          <a:stretch>
            <a:fillRect/>
          </a:stretch>
        </p:blipFill>
        <p:spPr>
          <a:xfrm>
            <a:off x="4774304" y="3719500"/>
            <a:ext cx="898071" cy="993724"/>
          </a:xfrm>
          <a:prstGeom prst="rect">
            <a:avLst/>
          </a:prstGeom>
        </p:spPr>
      </p:pic>
      <p:pic>
        <p:nvPicPr>
          <p:cNvPr id="18" name="Picture 17">
            <a:extLst>
              <a:ext uri="{FF2B5EF4-FFF2-40B4-BE49-F238E27FC236}">
                <a16:creationId xmlns:a16="http://schemas.microsoft.com/office/drawing/2014/main" id="{B92370E7-3481-4C2A-99FC-856427ED8BDB}"/>
              </a:ext>
            </a:extLst>
          </p:cNvPr>
          <p:cNvPicPr>
            <a:picLocks noChangeAspect="1"/>
          </p:cNvPicPr>
          <p:nvPr/>
        </p:nvPicPr>
        <p:blipFill>
          <a:blip r:embed="rId6"/>
          <a:stretch>
            <a:fillRect/>
          </a:stretch>
        </p:blipFill>
        <p:spPr>
          <a:xfrm>
            <a:off x="6228000" y="3719500"/>
            <a:ext cx="3924808" cy="966469"/>
          </a:xfrm>
          <a:prstGeom prst="rect">
            <a:avLst/>
          </a:prstGeom>
        </p:spPr>
      </p:pic>
      <p:pic>
        <p:nvPicPr>
          <p:cNvPr id="20" name="Picture 19">
            <a:extLst>
              <a:ext uri="{FF2B5EF4-FFF2-40B4-BE49-F238E27FC236}">
                <a16:creationId xmlns:a16="http://schemas.microsoft.com/office/drawing/2014/main" id="{23218291-0246-4C77-AA0A-3A636E15EC01}"/>
              </a:ext>
            </a:extLst>
          </p:cNvPr>
          <p:cNvPicPr>
            <a:picLocks noChangeAspect="1"/>
          </p:cNvPicPr>
          <p:nvPr/>
        </p:nvPicPr>
        <p:blipFill>
          <a:blip r:embed="rId7"/>
          <a:stretch>
            <a:fillRect/>
          </a:stretch>
        </p:blipFill>
        <p:spPr>
          <a:xfrm>
            <a:off x="4774304" y="4909754"/>
            <a:ext cx="905546" cy="979253"/>
          </a:xfrm>
          <a:prstGeom prst="rect">
            <a:avLst/>
          </a:prstGeom>
        </p:spPr>
      </p:pic>
      <p:pic>
        <p:nvPicPr>
          <p:cNvPr id="24" name="Picture 23">
            <a:extLst>
              <a:ext uri="{FF2B5EF4-FFF2-40B4-BE49-F238E27FC236}">
                <a16:creationId xmlns:a16="http://schemas.microsoft.com/office/drawing/2014/main" id="{70ABBF79-E629-4DBF-91D5-FC7BE52035AA}"/>
              </a:ext>
            </a:extLst>
          </p:cNvPr>
          <p:cNvPicPr>
            <a:picLocks noChangeAspect="1"/>
          </p:cNvPicPr>
          <p:nvPr/>
        </p:nvPicPr>
        <p:blipFill>
          <a:blip r:embed="rId8"/>
          <a:stretch>
            <a:fillRect/>
          </a:stretch>
        </p:blipFill>
        <p:spPr>
          <a:xfrm>
            <a:off x="6228000" y="4860373"/>
            <a:ext cx="2861962" cy="979401"/>
          </a:xfrm>
          <a:prstGeom prst="rect">
            <a:avLst/>
          </a:prstGeom>
        </p:spPr>
      </p:pic>
      <p:pic>
        <p:nvPicPr>
          <p:cNvPr id="26" name="Picture 25">
            <a:extLst>
              <a:ext uri="{FF2B5EF4-FFF2-40B4-BE49-F238E27FC236}">
                <a16:creationId xmlns:a16="http://schemas.microsoft.com/office/drawing/2014/main" id="{B1A29ABD-FAD1-49EE-B23D-928D79C78C93}"/>
              </a:ext>
            </a:extLst>
          </p:cNvPr>
          <p:cNvPicPr>
            <a:picLocks noChangeAspect="1"/>
          </p:cNvPicPr>
          <p:nvPr/>
        </p:nvPicPr>
        <p:blipFill>
          <a:blip r:embed="rId9"/>
          <a:stretch>
            <a:fillRect/>
          </a:stretch>
        </p:blipFill>
        <p:spPr>
          <a:xfrm>
            <a:off x="9171647" y="4884437"/>
            <a:ext cx="889657" cy="955337"/>
          </a:xfrm>
          <a:prstGeom prst="rect">
            <a:avLst/>
          </a:prstGeom>
        </p:spPr>
      </p:pic>
      <p:sp>
        <p:nvSpPr>
          <p:cNvPr id="15" name="TextBox 14">
            <a:extLst>
              <a:ext uri="{FF2B5EF4-FFF2-40B4-BE49-F238E27FC236}">
                <a16:creationId xmlns:a16="http://schemas.microsoft.com/office/drawing/2014/main" id="{E3DC3CD7-CD48-464E-916B-01768880FF71}"/>
              </a:ext>
            </a:extLst>
          </p:cNvPr>
          <p:cNvSpPr txBox="1"/>
          <p:nvPr/>
        </p:nvSpPr>
        <p:spPr>
          <a:xfrm>
            <a:off x="6424381" y="1766159"/>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25847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7D2D-911F-415B-936A-24AC4CDBB314}"/>
              </a:ext>
            </a:extLst>
          </p:cNvPr>
          <p:cNvSpPr>
            <a:spLocks noGrp="1"/>
          </p:cNvSpPr>
          <p:nvPr>
            <p:ph type="title"/>
          </p:nvPr>
        </p:nvSpPr>
        <p:spPr/>
        <p:txBody>
          <a:bodyPr/>
          <a:lstStyle/>
          <a:p>
            <a:r>
              <a:rPr lang="en-US" dirty="0"/>
              <a:t>Data Augmentation </a:t>
            </a:r>
            <a:endParaRPr lang="en-SG" dirty="0"/>
          </a:p>
        </p:txBody>
      </p:sp>
      <p:pic>
        <p:nvPicPr>
          <p:cNvPr id="4" name="Content Placeholder 4">
            <a:extLst>
              <a:ext uri="{FF2B5EF4-FFF2-40B4-BE49-F238E27FC236}">
                <a16:creationId xmlns:a16="http://schemas.microsoft.com/office/drawing/2014/main" id="{26EF93B6-4989-4E89-9D6D-5F9888CF1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9793" y="1936781"/>
            <a:ext cx="9154098" cy="933308"/>
          </a:xfrm>
        </p:spPr>
      </p:pic>
      <p:pic>
        <p:nvPicPr>
          <p:cNvPr id="5" name="Picture 4">
            <a:extLst>
              <a:ext uri="{FF2B5EF4-FFF2-40B4-BE49-F238E27FC236}">
                <a16:creationId xmlns:a16="http://schemas.microsoft.com/office/drawing/2014/main" id="{2942D9B8-66F1-4367-B10A-74EC90502BCA}"/>
              </a:ext>
            </a:extLst>
          </p:cNvPr>
          <p:cNvPicPr>
            <a:picLocks noChangeAspect="1"/>
          </p:cNvPicPr>
          <p:nvPr/>
        </p:nvPicPr>
        <p:blipFill>
          <a:blip r:embed="rId4"/>
          <a:stretch>
            <a:fillRect/>
          </a:stretch>
        </p:blipFill>
        <p:spPr>
          <a:xfrm>
            <a:off x="408214" y="3115549"/>
            <a:ext cx="10481284" cy="788286"/>
          </a:xfrm>
          <a:prstGeom prst="rect">
            <a:avLst/>
          </a:prstGeom>
        </p:spPr>
      </p:pic>
      <p:pic>
        <p:nvPicPr>
          <p:cNvPr id="6" name="Graphic 5" descr="Checkmark with solid fill">
            <a:extLst>
              <a:ext uri="{FF2B5EF4-FFF2-40B4-BE49-F238E27FC236}">
                <a16:creationId xmlns:a16="http://schemas.microsoft.com/office/drawing/2014/main" id="{B69EA486-56FB-418B-9F96-5554E43BF4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320" y="3578339"/>
            <a:ext cx="158416" cy="158416"/>
          </a:xfrm>
          <a:prstGeom prst="rect">
            <a:avLst/>
          </a:prstGeom>
        </p:spPr>
      </p:pic>
      <p:sp>
        <p:nvSpPr>
          <p:cNvPr id="7" name="TextBox 6">
            <a:extLst>
              <a:ext uri="{FF2B5EF4-FFF2-40B4-BE49-F238E27FC236}">
                <a16:creationId xmlns:a16="http://schemas.microsoft.com/office/drawing/2014/main" id="{B44D3CFE-6EEA-464F-B103-CC0826CE1F0F}"/>
              </a:ext>
            </a:extLst>
          </p:cNvPr>
          <p:cNvSpPr txBox="1"/>
          <p:nvPr/>
        </p:nvSpPr>
        <p:spPr>
          <a:xfrm>
            <a:off x="859685" y="3995678"/>
            <a:ext cx="5873724" cy="286232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Using </a:t>
            </a:r>
            <a:r>
              <a:rPr lang="en-US" i="1" dirty="0" err="1">
                <a:latin typeface="Sabon Next LT" panose="02000500000000000000" pitchFamily="2" charset="0"/>
                <a:cs typeface="Sabon Next LT" panose="02000500000000000000" pitchFamily="2" charset="0"/>
              </a:rPr>
              <a:t>ImageDataGenerator</a:t>
            </a:r>
            <a:endParaRPr lang="en-US" i="1" dirty="0">
              <a:latin typeface="Sabon Next LT" panose="02000500000000000000" pitchFamily="2" charset="0"/>
              <a:cs typeface="Sabon Next LT" panose="02000500000000000000" pitchFamily="2" charset="0"/>
            </a:endParaRPr>
          </a:p>
          <a:p>
            <a:pPr marL="285750" indent="-285750">
              <a:buFontTx/>
              <a:buChar char="-"/>
            </a:pPr>
            <a:r>
              <a:rPr lang="en-US" dirty="0">
                <a:latin typeface="Sabon Next LT" panose="02000500000000000000" pitchFamily="2" charset="0"/>
                <a:cs typeface="Sabon Next LT" panose="02000500000000000000" pitchFamily="2" charset="0"/>
              </a:rPr>
              <a:t>A non-additive approach to randomly transform images</a:t>
            </a:r>
          </a:p>
          <a:p>
            <a:pPr marL="285750" indent="-285750">
              <a:buFontTx/>
              <a:buChar char="-"/>
            </a:pPr>
            <a:r>
              <a:rPr lang="en-US" dirty="0">
                <a:latin typeface="Sabon Next LT" panose="02000500000000000000" pitchFamily="2" charset="0"/>
                <a:cs typeface="Sabon Next LT" panose="02000500000000000000" pitchFamily="2" charset="0"/>
              </a:rPr>
              <a:t>Trains model with mini-batches of 32. </a:t>
            </a:r>
          </a:p>
          <a:p>
            <a:pPr marL="285750" indent="-285750">
              <a:buFontTx/>
              <a:buChar char="-"/>
            </a:pPr>
            <a:endParaRPr lang="en-US" dirty="0">
              <a:latin typeface="Sabon Next LT" panose="02000500000000000000" pitchFamily="2" charset="0"/>
              <a:cs typeface="Sabon Next LT" panose="02000500000000000000" pitchFamily="2" charset="0"/>
            </a:endParaRPr>
          </a:p>
          <a:p>
            <a:r>
              <a:rPr lang="en-US" dirty="0">
                <a:latin typeface="Sabon Next LT" panose="02000500000000000000" pitchFamily="2" charset="0"/>
                <a:cs typeface="Sabon Next LT" panose="02000500000000000000" pitchFamily="2" charset="0"/>
              </a:rPr>
              <a:t>Augmentation done</a:t>
            </a:r>
          </a:p>
          <a:p>
            <a:pPr marL="342900" indent="-342900">
              <a:buAutoNum type="arabicParenR"/>
            </a:pPr>
            <a:r>
              <a:rPr lang="en-US" dirty="0">
                <a:latin typeface="Sabon Next LT" panose="02000500000000000000" pitchFamily="2" charset="0"/>
                <a:cs typeface="Sabon Next LT" panose="02000500000000000000" pitchFamily="2" charset="0"/>
              </a:rPr>
              <a:t>Horizontal-flip </a:t>
            </a:r>
          </a:p>
          <a:p>
            <a:pPr marL="342900" indent="-342900">
              <a:buAutoNum type="arabicParenR"/>
            </a:pPr>
            <a:r>
              <a:rPr lang="en-US" dirty="0">
                <a:latin typeface="Sabon Next LT" panose="02000500000000000000" pitchFamily="2" charset="0"/>
                <a:cs typeface="Sabon Next LT" panose="02000500000000000000" pitchFamily="2" charset="0"/>
              </a:rPr>
              <a:t>Vertical-flip</a:t>
            </a:r>
          </a:p>
          <a:p>
            <a:pPr marL="342900" indent="-342900">
              <a:buAutoNum type="arabicParenR"/>
            </a:pPr>
            <a:r>
              <a:rPr lang="en-US" dirty="0">
                <a:latin typeface="Sabon Next LT" panose="02000500000000000000" pitchFamily="2" charset="0"/>
                <a:cs typeface="Sabon Next LT" panose="02000500000000000000" pitchFamily="2" charset="0"/>
              </a:rPr>
              <a:t>Shear-range = 20 </a:t>
            </a:r>
          </a:p>
          <a:p>
            <a:pPr marL="342900" indent="-342900">
              <a:buAutoNum type="arabicParenR"/>
            </a:pPr>
            <a:r>
              <a:rPr lang="en-US" dirty="0">
                <a:latin typeface="Sabon Next LT" panose="02000500000000000000" pitchFamily="2" charset="0"/>
                <a:cs typeface="Sabon Next LT" panose="02000500000000000000" pitchFamily="2" charset="0"/>
              </a:rPr>
              <a:t>Brightness range: 0.6 – 1.2 </a:t>
            </a:r>
          </a:p>
          <a:p>
            <a:endParaRPr lang="en-US" dirty="0">
              <a:latin typeface="Sabon Next LT" panose="02000500000000000000" pitchFamily="2" charset="0"/>
              <a:cs typeface="Sabon Next LT" panose="02000500000000000000" pitchFamily="2" charset="0"/>
            </a:endParaRPr>
          </a:p>
        </p:txBody>
      </p:sp>
      <p:sp>
        <p:nvSpPr>
          <p:cNvPr id="8" name="Rectangle 7">
            <a:extLst>
              <a:ext uri="{FF2B5EF4-FFF2-40B4-BE49-F238E27FC236}">
                <a16:creationId xmlns:a16="http://schemas.microsoft.com/office/drawing/2014/main" id="{55C43CB8-9D3D-4624-BA8B-C7D2391E023A}"/>
              </a:ext>
            </a:extLst>
          </p:cNvPr>
          <p:cNvSpPr/>
          <p:nvPr/>
        </p:nvSpPr>
        <p:spPr>
          <a:xfrm>
            <a:off x="408214" y="3548064"/>
            <a:ext cx="10481284" cy="158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17496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C0E0-F7F9-43F3-BD59-C1874DF3D1BB}"/>
              </a:ext>
            </a:extLst>
          </p:cNvPr>
          <p:cNvSpPr>
            <a:spLocks noGrp="1"/>
          </p:cNvSpPr>
          <p:nvPr>
            <p:ph type="title"/>
          </p:nvPr>
        </p:nvSpPr>
        <p:spPr/>
        <p:txBody>
          <a:bodyPr/>
          <a:lstStyle/>
          <a:p>
            <a:r>
              <a:rPr lang="en-US" dirty="0"/>
              <a:t>Worth building your own? </a:t>
            </a:r>
            <a:endParaRPr lang="en-SG" dirty="0"/>
          </a:p>
        </p:txBody>
      </p:sp>
      <p:pic>
        <p:nvPicPr>
          <p:cNvPr id="2052" name="Picture 4" descr="A Simple Guide to Convolutional Neural Networks | by Nushaine Ferdinand |  Towards Data Science">
            <a:extLst>
              <a:ext uri="{FF2B5EF4-FFF2-40B4-BE49-F238E27FC236}">
                <a16:creationId xmlns:a16="http://schemas.microsoft.com/office/drawing/2014/main" id="{320B5EB3-2983-4766-8D3D-0D84D03E3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57" y="2436032"/>
            <a:ext cx="3712029" cy="19859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A59F4C-E672-4743-999B-7895FE8DE93B}"/>
              </a:ext>
            </a:extLst>
          </p:cNvPr>
          <p:cNvSpPr txBox="1"/>
          <p:nvPr/>
        </p:nvSpPr>
        <p:spPr>
          <a:xfrm flipH="1">
            <a:off x="1399357" y="2066700"/>
            <a:ext cx="2274027" cy="369332"/>
          </a:xfrm>
          <a:prstGeom prst="rect">
            <a:avLst/>
          </a:prstGeom>
          <a:noFill/>
        </p:spPr>
        <p:txBody>
          <a:bodyPr wrap="square" rtlCol="0">
            <a:spAutoFit/>
          </a:bodyPr>
          <a:lstStyle/>
          <a:p>
            <a:pPr algn="ctr"/>
            <a:r>
              <a:rPr lang="en-US" dirty="0"/>
              <a:t>Self made Model</a:t>
            </a:r>
            <a:endParaRPr lang="en-SG" dirty="0"/>
          </a:p>
        </p:txBody>
      </p:sp>
      <p:sp>
        <p:nvSpPr>
          <p:cNvPr id="8" name="TextBox 7">
            <a:extLst>
              <a:ext uri="{FF2B5EF4-FFF2-40B4-BE49-F238E27FC236}">
                <a16:creationId xmlns:a16="http://schemas.microsoft.com/office/drawing/2014/main" id="{51224907-E4AF-4DEB-B0E8-1C0923780137}"/>
              </a:ext>
            </a:extLst>
          </p:cNvPr>
          <p:cNvSpPr txBox="1"/>
          <p:nvPr/>
        </p:nvSpPr>
        <p:spPr>
          <a:xfrm>
            <a:off x="4849587" y="2436032"/>
            <a:ext cx="61049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Building models from scratch takes a long time to optimize it</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SG" dirty="0">
                <a:latin typeface="Sabon Next LT" panose="02000500000000000000" pitchFamily="2" charset="0"/>
                <a:cs typeface="Sabon Next LT" panose="02000500000000000000" pitchFamily="2" charset="0"/>
              </a:rPr>
              <a:t>Not able to give any better results without exponentially increasing training time </a:t>
            </a:r>
          </a:p>
        </p:txBody>
      </p:sp>
    </p:spTree>
    <p:extLst>
      <p:ext uri="{BB962C8B-B14F-4D97-AF65-F5344CB8AC3E}">
        <p14:creationId xmlns:p14="http://schemas.microsoft.com/office/powerpoint/2010/main" val="3274319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C0E0-F7F9-43F3-BD59-C1874DF3D1BB}"/>
              </a:ext>
            </a:extLst>
          </p:cNvPr>
          <p:cNvSpPr>
            <a:spLocks noGrp="1"/>
          </p:cNvSpPr>
          <p:nvPr>
            <p:ph type="title"/>
          </p:nvPr>
        </p:nvSpPr>
        <p:spPr/>
        <p:txBody>
          <a:bodyPr/>
          <a:lstStyle/>
          <a:p>
            <a:r>
              <a:rPr lang="en-US" dirty="0"/>
              <a:t>Why transfer learning? </a:t>
            </a:r>
            <a:endParaRPr lang="en-SG" dirty="0"/>
          </a:p>
        </p:txBody>
      </p:sp>
      <p:sp>
        <p:nvSpPr>
          <p:cNvPr id="7" name="TextBox 6">
            <a:extLst>
              <a:ext uri="{FF2B5EF4-FFF2-40B4-BE49-F238E27FC236}">
                <a16:creationId xmlns:a16="http://schemas.microsoft.com/office/drawing/2014/main" id="{59A59F4C-E672-4743-999B-7895FE8DE93B}"/>
              </a:ext>
            </a:extLst>
          </p:cNvPr>
          <p:cNvSpPr txBox="1"/>
          <p:nvPr/>
        </p:nvSpPr>
        <p:spPr>
          <a:xfrm flipH="1">
            <a:off x="1399357" y="2066700"/>
            <a:ext cx="2274027" cy="369332"/>
          </a:xfrm>
          <a:prstGeom prst="rect">
            <a:avLst/>
          </a:prstGeom>
          <a:noFill/>
        </p:spPr>
        <p:txBody>
          <a:bodyPr wrap="square" rtlCol="0">
            <a:spAutoFit/>
          </a:bodyPr>
          <a:lstStyle/>
          <a:p>
            <a:pPr algn="ctr"/>
            <a:r>
              <a:rPr lang="en-US" dirty="0">
                <a:latin typeface="Sabon Next LT" panose="02000500000000000000" pitchFamily="2" charset="0"/>
                <a:cs typeface="Sabon Next LT" panose="02000500000000000000" pitchFamily="2" charset="0"/>
              </a:rPr>
              <a:t>VGG16</a:t>
            </a:r>
            <a:endParaRPr lang="en-SG" dirty="0">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51224907-E4AF-4DEB-B0E8-1C0923780137}"/>
              </a:ext>
            </a:extLst>
          </p:cNvPr>
          <p:cNvSpPr txBox="1"/>
          <p:nvPr/>
        </p:nvSpPr>
        <p:spPr>
          <a:xfrm>
            <a:off x="4849587" y="2436032"/>
            <a:ext cx="6104926"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Pre-trained on millions of images from </a:t>
            </a:r>
            <a:r>
              <a:rPr lang="en-US" dirty="0" err="1">
                <a:latin typeface="Sabon Next LT" panose="02000500000000000000" pitchFamily="2" charset="0"/>
                <a:cs typeface="Sabon Next LT" panose="02000500000000000000" pitchFamily="2" charset="0"/>
              </a:rPr>
              <a:t>Imagenet</a:t>
            </a:r>
            <a:r>
              <a:rPr lang="en-US" dirty="0">
                <a:latin typeface="Sabon Next LT" panose="02000500000000000000" pitchFamily="2" charset="0"/>
                <a:cs typeface="Sabon Next LT" panose="02000500000000000000" pitchFamily="2" charset="0"/>
              </a:rPr>
              <a:t>. </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We can use their weights and established architecture and apply the learning to our problem statement </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Can further fine-tune to existing data-set</a:t>
            </a:r>
          </a:p>
          <a:p>
            <a:endParaRPr lang="en-SG" dirty="0">
              <a:latin typeface="Sabon Next LT" panose="02000500000000000000" pitchFamily="2" charset="0"/>
              <a:cs typeface="Sabon Next LT" panose="02000500000000000000" pitchFamily="2" charset="0"/>
            </a:endParaRPr>
          </a:p>
        </p:txBody>
      </p:sp>
      <p:pic>
        <p:nvPicPr>
          <p:cNvPr id="6" name="Picture 5" descr="A picture containing diagram&#10;&#10;Description automatically generated">
            <a:extLst>
              <a:ext uri="{FF2B5EF4-FFF2-40B4-BE49-F238E27FC236}">
                <a16:creationId xmlns:a16="http://schemas.microsoft.com/office/drawing/2014/main" id="{EDAF16B5-AE00-487A-A465-840467ADF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20" y="2526642"/>
            <a:ext cx="3629900" cy="2310812"/>
          </a:xfrm>
          <a:prstGeom prst="rect">
            <a:avLst/>
          </a:prstGeom>
        </p:spPr>
      </p:pic>
    </p:spTree>
    <p:extLst>
      <p:ext uri="{BB962C8B-B14F-4D97-AF65-F5344CB8AC3E}">
        <p14:creationId xmlns:p14="http://schemas.microsoft.com/office/powerpoint/2010/main" val="260379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15C4-8639-4916-A64E-0E3F1272837B}"/>
              </a:ext>
            </a:extLst>
          </p:cNvPr>
          <p:cNvSpPr>
            <a:spLocks noGrp="1"/>
          </p:cNvSpPr>
          <p:nvPr>
            <p:ph type="title"/>
          </p:nvPr>
        </p:nvSpPr>
        <p:spPr>
          <a:xfrm>
            <a:off x="838832" y="195052"/>
            <a:ext cx="10520336" cy="678246"/>
          </a:xfrm>
        </p:spPr>
        <p:txBody>
          <a:bodyPr>
            <a:normAutofit fontScale="90000"/>
          </a:bodyPr>
          <a:lstStyle/>
          <a:p>
            <a:r>
              <a:rPr lang="en-US" dirty="0"/>
              <a:t>VGG16</a:t>
            </a:r>
            <a:endParaRPr lang="en-SG" dirty="0"/>
          </a:p>
        </p:txBody>
      </p:sp>
      <p:pic>
        <p:nvPicPr>
          <p:cNvPr id="4" name="Picture 3" descr="A picture containing graphical user interface&#10;&#10;Description automatically generated">
            <a:extLst>
              <a:ext uri="{FF2B5EF4-FFF2-40B4-BE49-F238E27FC236}">
                <a16:creationId xmlns:a16="http://schemas.microsoft.com/office/drawing/2014/main" id="{C21B8343-68BD-49CB-BE98-7538010E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55" y="1342658"/>
            <a:ext cx="3752151" cy="3752151"/>
          </a:xfrm>
          <a:prstGeom prst="rect">
            <a:avLst/>
          </a:prstGeom>
        </p:spPr>
      </p:pic>
      <p:sp>
        <p:nvSpPr>
          <p:cNvPr id="13" name="TextBox 12">
            <a:extLst>
              <a:ext uri="{FF2B5EF4-FFF2-40B4-BE49-F238E27FC236}">
                <a16:creationId xmlns:a16="http://schemas.microsoft.com/office/drawing/2014/main" id="{E798C3FA-47BB-4D05-B7FD-8AB5E67CA54C}"/>
              </a:ext>
            </a:extLst>
          </p:cNvPr>
          <p:cNvSpPr txBox="1"/>
          <p:nvPr/>
        </p:nvSpPr>
        <p:spPr>
          <a:xfrm>
            <a:off x="1805059" y="5578080"/>
            <a:ext cx="698974" cy="276999"/>
          </a:xfrm>
          <a:prstGeom prst="rect">
            <a:avLst/>
          </a:prstGeom>
          <a:noFill/>
        </p:spPr>
        <p:txBody>
          <a:bodyPr wrap="none" rtlCol="0">
            <a:spAutoFit/>
          </a:bodyPr>
          <a:lstStyle/>
          <a:p>
            <a:r>
              <a:rPr lang="en-US" sz="1200" u="sng" dirty="0">
                <a:latin typeface="+mj-lt"/>
              </a:rPr>
              <a:t>VGG16</a:t>
            </a:r>
            <a:endParaRPr lang="en-SG" sz="1200" u="sng" dirty="0">
              <a:latin typeface="+mj-lt"/>
            </a:endParaRPr>
          </a:p>
        </p:txBody>
      </p:sp>
      <p:pic>
        <p:nvPicPr>
          <p:cNvPr id="8" name="Picture 7">
            <a:extLst>
              <a:ext uri="{FF2B5EF4-FFF2-40B4-BE49-F238E27FC236}">
                <a16:creationId xmlns:a16="http://schemas.microsoft.com/office/drawing/2014/main" id="{12906C37-AA0A-4F86-8C09-4B1DAA7E9C94}"/>
              </a:ext>
            </a:extLst>
          </p:cNvPr>
          <p:cNvPicPr>
            <a:picLocks noChangeAspect="1"/>
          </p:cNvPicPr>
          <p:nvPr/>
        </p:nvPicPr>
        <p:blipFill>
          <a:blip r:embed="rId4"/>
          <a:stretch>
            <a:fillRect/>
          </a:stretch>
        </p:blipFill>
        <p:spPr>
          <a:xfrm>
            <a:off x="4666017" y="229075"/>
            <a:ext cx="3404539" cy="6401869"/>
          </a:xfrm>
          <a:prstGeom prst="rect">
            <a:avLst/>
          </a:prstGeom>
        </p:spPr>
      </p:pic>
      <p:sp>
        <p:nvSpPr>
          <p:cNvPr id="10" name="Right Brace 9">
            <a:extLst>
              <a:ext uri="{FF2B5EF4-FFF2-40B4-BE49-F238E27FC236}">
                <a16:creationId xmlns:a16="http://schemas.microsoft.com/office/drawing/2014/main" id="{DCE07DCC-D311-4039-9EAC-AD1BB7951E00}"/>
              </a:ext>
            </a:extLst>
          </p:cNvPr>
          <p:cNvSpPr/>
          <p:nvPr/>
        </p:nvSpPr>
        <p:spPr>
          <a:xfrm>
            <a:off x="9330300" y="432706"/>
            <a:ext cx="171580" cy="489891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TextBox 10">
            <a:extLst>
              <a:ext uri="{FF2B5EF4-FFF2-40B4-BE49-F238E27FC236}">
                <a16:creationId xmlns:a16="http://schemas.microsoft.com/office/drawing/2014/main" id="{69A5E778-758A-423E-AAAC-21FE9FB3EC56}"/>
              </a:ext>
            </a:extLst>
          </p:cNvPr>
          <p:cNvSpPr txBox="1"/>
          <p:nvPr/>
        </p:nvSpPr>
        <p:spPr>
          <a:xfrm rot="5400000">
            <a:off x="8843566" y="2409582"/>
            <a:ext cx="1474874" cy="261610"/>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VGG 16 Base model</a:t>
            </a:r>
            <a:endParaRPr lang="en-SG" sz="1050" dirty="0">
              <a:latin typeface="Sabon Next LT" panose="02000500000000000000" pitchFamily="2" charset="0"/>
              <a:cs typeface="Sabon Next LT" panose="02000500000000000000" pitchFamily="2" charset="0"/>
            </a:endParaRPr>
          </a:p>
        </p:txBody>
      </p:sp>
      <p:sp>
        <p:nvSpPr>
          <p:cNvPr id="15" name="Right Brace 14">
            <a:extLst>
              <a:ext uri="{FF2B5EF4-FFF2-40B4-BE49-F238E27FC236}">
                <a16:creationId xmlns:a16="http://schemas.microsoft.com/office/drawing/2014/main" id="{FEFC1BE6-7F0F-4EBC-8D2F-917EF723B6E8}"/>
              </a:ext>
            </a:extLst>
          </p:cNvPr>
          <p:cNvSpPr/>
          <p:nvPr/>
        </p:nvSpPr>
        <p:spPr>
          <a:xfrm>
            <a:off x="10147631" y="5384086"/>
            <a:ext cx="175263" cy="620487"/>
          </a:xfrm>
          <a:prstGeom prst="rightBrace">
            <a:avLst>
              <a:gd name="adj1" fmla="val 15709"/>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AC8EECE7-0370-494A-80EA-9582007A7073}"/>
              </a:ext>
            </a:extLst>
          </p:cNvPr>
          <p:cNvSpPr txBox="1"/>
          <p:nvPr/>
        </p:nvSpPr>
        <p:spPr>
          <a:xfrm>
            <a:off x="10300452" y="5486580"/>
            <a:ext cx="915314"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Optimize top layer</a:t>
            </a:r>
            <a:endParaRPr lang="en-SG" sz="1050" dirty="0">
              <a:latin typeface="Sabon Next LT" panose="02000500000000000000" pitchFamily="2" charset="0"/>
              <a:cs typeface="Sabon Next LT" panose="02000500000000000000" pitchFamily="2" charset="0"/>
            </a:endParaRPr>
          </a:p>
        </p:txBody>
      </p:sp>
      <p:sp>
        <p:nvSpPr>
          <p:cNvPr id="17" name="Right Brace 16">
            <a:extLst>
              <a:ext uri="{FF2B5EF4-FFF2-40B4-BE49-F238E27FC236}">
                <a16:creationId xmlns:a16="http://schemas.microsoft.com/office/drawing/2014/main" id="{24F706E3-8ECD-4BE3-9704-F79A9CBFA930}"/>
              </a:ext>
            </a:extLst>
          </p:cNvPr>
          <p:cNvSpPr/>
          <p:nvPr/>
        </p:nvSpPr>
        <p:spPr>
          <a:xfrm>
            <a:off x="9803171" y="432707"/>
            <a:ext cx="240578" cy="384774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Right Brace 17">
            <a:extLst>
              <a:ext uri="{FF2B5EF4-FFF2-40B4-BE49-F238E27FC236}">
                <a16:creationId xmlns:a16="http://schemas.microsoft.com/office/drawing/2014/main" id="{BED3A12B-FBA5-4E88-93F4-4A249CF339F7}"/>
              </a:ext>
            </a:extLst>
          </p:cNvPr>
          <p:cNvSpPr/>
          <p:nvPr/>
        </p:nvSpPr>
        <p:spPr>
          <a:xfrm>
            <a:off x="9820225" y="4281931"/>
            <a:ext cx="240578" cy="1049687"/>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9" name="TextBox 18">
            <a:extLst>
              <a:ext uri="{FF2B5EF4-FFF2-40B4-BE49-F238E27FC236}">
                <a16:creationId xmlns:a16="http://schemas.microsoft.com/office/drawing/2014/main" id="{B09E8841-5A78-4D41-8EA5-395D349B00BC}"/>
              </a:ext>
            </a:extLst>
          </p:cNvPr>
          <p:cNvSpPr txBox="1"/>
          <p:nvPr/>
        </p:nvSpPr>
        <p:spPr>
          <a:xfrm>
            <a:off x="10107304" y="4501481"/>
            <a:ext cx="965477" cy="577081"/>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Fine-tuning: Unfreeze last block</a:t>
            </a:r>
            <a:endParaRPr lang="en-SG" sz="1050" dirty="0">
              <a:latin typeface="Sabon Next LT" panose="02000500000000000000" pitchFamily="2" charset="0"/>
              <a:cs typeface="Sabon Next LT" panose="02000500000000000000" pitchFamily="2" charset="0"/>
            </a:endParaRPr>
          </a:p>
        </p:txBody>
      </p:sp>
      <p:cxnSp>
        <p:nvCxnSpPr>
          <p:cNvPr id="5" name="Straight Arrow Connector 4">
            <a:extLst>
              <a:ext uri="{FF2B5EF4-FFF2-40B4-BE49-F238E27FC236}">
                <a16:creationId xmlns:a16="http://schemas.microsoft.com/office/drawing/2014/main" id="{EA830E81-9F34-4A17-9B5E-378E7618B73B}"/>
              </a:ext>
            </a:extLst>
          </p:cNvPr>
          <p:cNvCxnSpPr>
            <a:cxnSpLocks/>
          </p:cNvCxnSpPr>
          <p:nvPr/>
        </p:nvCxnSpPr>
        <p:spPr>
          <a:xfrm flipV="1">
            <a:off x="576566" y="5168194"/>
            <a:ext cx="1577980" cy="5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244452-730F-468F-9DF6-A5DA54F0C532}"/>
              </a:ext>
            </a:extLst>
          </p:cNvPr>
          <p:cNvSpPr txBox="1"/>
          <p:nvPr/>
        </p:nvSpPr>
        <p:spPr>
          <a:xfrm>
            <a:off x="1026515" y="4914278"/>
            <a:ext cx="7801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15 epochs</a:t>
            </a:r>
            <a:endParaRPr lang="en-SG" sz="1050" dirty="0">
              <a:solidFill>
                <a:srgbClr val="FF0000"/>
              </a:solidFill>
              <a:latin typeface="Sabon Next LT" panose="02000500000000000000" pitchFamily="2" charset="0"/>
              <a:cs typeface="Sabon Next LT" panose="02000500000000000000" pitchFamily="2" charset="0"/>
            </a:endParaRPr>
          </a:p>
        </p:txBody>
      </p:sp>
      <p:cxnSp>
        <p:nvCxnSpPr>
          <p:cNvPr id="21" name="Straight Arrow Connector 20">
            <a:extLst>
              <a:ext uri="{FF2B5EF4-FFF2-40B4-BE49-F238E27FC236}">
                <a16:creationId xmlns:a16="http://schemas.microsoft.com/office/drawing/2014/main" id="{ABCB9760-D730-4527-8159-46102F5809EA}"/>
              </a:ext>
            </a:extLst>
          </p:cNvPr>
          <p:cNvCxnSpPr>
            <a:cxnSpLocks/>
          </p:cNvCxnSpPr>
          <p:nvPr/>
        </p:nvCxnSpPr>
        <p:spPr>
          <a:xfrm>
            <a:off x="2326126" y="5168194"/>
            <a:ext cx="1575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B32E6B-B405-4D61-BE53-16053CD9B0FE}"/>
              </a:ext>
            </a:extLst>
          </p:cNvPr>
          <p:cNvSpPr txBox="1"/>
          <p:nvPr/>
        </p:nvSpPr>
        <p:spPr>
          <a:xfrm>
            <a:off x="2795361" y="4917952"/>
            <a:ext cx="7801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15 epochs</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3" name="TextBox 22">
            <a:extLst>
              <a:ext uri="{FF2B5EF4-FFF2-40B4-BE49-F238E27FC236}">
                <a16:creationId xmlns:a16="http://schemas.microsoft.com/office/drawing/2014/main" id="{892F74C3-C78D-4985-B460-AE9AC89ED409}"/>
              </a:ext>
            </a:extLst>
          </p:cNvPr>
          <p:cNvSpPr txBox="1"/>
          <p:nvPr/>
        </p:nvSpPr>
        <p:spPr>
          <a:xfrm>
            <a:off x="1658403" y="5162554"/>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96%</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96%</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4" name="TextBox 23">
            <a:extLst>
              <a:ext uri="{FF2B5EF4-FFF2-40B4-BE49-F238E27FC236}">
                <a16:creationId xmlns:a16="http://schemas.microsoft.com/office/drawing/2014/main" id="{E90D22DF-A311-4707-8B36-D0380DD65A84}"/>
              </a:ext>
            </a:extLst>
          </p:cNvPr>
          <p:cNvSpPr txBox="1"/>
          <p:nvPr/>
        </p:nvSpPr>
        <p:spPr>
          <a:xfrm>
            <a:off x="3268814" y="5167688"/>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99.5%</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99.2%</a:t>
            </a:r>
            <a:endParaRPr lang="en-SG" sz="1050" dirty="0">
              <a:solidFill>
                <a:srgbClr val="FF0000"/>
              </a:solidFill>
              <a:latin typeface="Sabon Next LT" panose="02000500000000000000" pitchFamily="2" charset="0"/>
              <a:cs typeface="Sabon Next LT" panose="02000500000000000000" pitchFamily="2" charset="0"/>
            </a:endParaRPr>
          </a:p>
        </p:txBody>
      </p:sp>
      <p:cxnSp>
        <p:nvCxnSpPr>
          <p:cNvPr id="27" name="Straight Arrow Connector 26">
            <a:extLst>
              <a:ext uri="{FF2B5EF4-FFF2-40B4-BE49-F238E27FC236}">
                <a16:creationId xmlns:a16="http://schemas.microsoft.com/office/drawing/2014/main" id="{C147EEB9-9B9A-4299-817B-F136961AA3F3}"/>
              </a:ext>
            </a:extLst>
          </p:cNvPr>
          <p:cNvCxnSpPr>
            <a:cxnSpLocks/>
          </p:cNvCxnSpPr>
          <p:nvPr/>
        </p:nvCxnSpPr>
        <p:spPr>
          <a:xfrm flipV="1">
            <a:off x="806080" y="2211731"/>
            <a:ext cx="85936" cy="613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A9DB88-52FC-481D-9BCC-6106EBA7D378}"/>
              </a:ext>
            </a:extLst>
          </p:cNvPr>
          <p:cNvSpPr txBox="1"/>
          <p:nvPr/>
        </p:nvSpPr>
        <p:spPr>
          <a:xfrm>
            <a:off x="905912" y="2450341"/>
            <a:ext cx="1098463" cy="415498"/>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Steep learning curve</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C9757897-F9DF-4AC8-97C5-476781398185}"/>
              </a:ext>
            </a:extLst>
          </p:cNvPr>
          <p:cNvSpPr txBox="1"/>
          <p:nvPr/>
        </p:nvSpPr>
        <p:spPr>
          <a:xfrm>
            <a:off x="10084992" y="2068036"/>
            <a:ext cx="1130774" cy="577081"/>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Frozen blocks with pre-trained weights</a:t>
            </a:r>
            <a:endParaRPr lang="en-SG" sz="1050" dirty="0">
              <a:latin typeface="Sabon Next LT" panose="02000500000000000000" pitchFamily="2" charset="0"/>
              <a:cs typeface="Sabon Next LT" panose="02000500000000000000" pitchFamily="2" charset="0"/>
            </a:endParaRPr>
          </a:p>
        </p:txBody>
      </p:sp>
      <p:sp>
        <p:nvSpPr>
          <p:cNvPr id="3" name="Rectangle 2">
            <a:extLst>
              <a:ext uri="{FF2B5EF4-FFF2-40B4-BE49-F238E27FC236}">
                <a16:creationId xmlns:a16="http://schemas.microsoft.com/office/drawing/2014/main" id="{5578A142-6FEC-4470-822B-5CC8D1B98D03}"/>
              </a:ext>
            </a:extLst>
          </p:cNvPr>
          <p:cNvSpPr/>
          <p:nvPr/>
        </p:nvSpPr>
        <p:spPr>
          <a:xfrm>
            <a:off x="4666206" y="6094673"/>
            <a:ext cx="1298825" cy="130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ight Brace 25">
            <a:extLst>
              <a:ext uri="{FF2B5EF4-FFF2-40B4-BE49-F238E27FC236}">
                <a16:creationId xmlns:a16="http://schemas.microsoft.com/office/drawing/2014/main" id="{60C2B4A2-7EBC-433D-AAAC-9D0320201563}"/>
              </a:ext>
            </a:extLst>
          </p:cNvPr>
          <p:cNvSpPr/>
          <p:nvPr/>
        </p:nvSpPr>
        <p:spPr>
          <a:xfrm>
            <a:off x="8075048" y="765575"/>
            <a:ext cx="95250" cy="74294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TextBox 27">
            <a:extLst>
              <a:ext uri="{FF2B5EF4-FFF2-40B4-BE49-F238E27FC236}">
                <a16:creationId xmlns:a16="http://schemas.microsoft.com/office/drawing/2014/main" id="{C4AFF10C-2250-40A4-A7B5-942989C43C6F}"/>
              </a:ext>
            </a:extLst>
          </p:cNvPr>
          <p:cNvSpPr txBox="1"/>
          <p:nvPr/>
        </p:nvSpPr>
        <p:spPr>
          <a:xfrm>
            <a:off x="8219158" y="705344"/>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1</a:t>
            </a:r>
            <a:r>
              <a:rPr lang="en-US" sz="1050" baseline="30000" dirty="0">
                <a:solidFill>
                  <a:schemeClr val="tx2"/>
                </a:solidFill>
                <a:latin typeface="Sabon Next LT" panose="02000500000000000000" pitchFamily="2" charset="0"/>
                <a:cs typeface="Sabon Next LT" panose="02000500000000000000" pitchFamily="2" charset="0"/>
              </a:rPr>
              <a:t>st</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29" name="TextBox 28">
            <a:extLst>
              <a:ext uri="{FF2B5EF4-FFF2-40B4-BE49-F238E27FC236}">
                <a16:creationId xmlns:a16="http://schemas.microsoft.com/office/drawing/2014/main" id="{CE0091F4-83E5-4E54-8376-BDC3B8E102A1}"/>
              </a:ext>
            </a:extLst>
          </p:cNvPr>
          <p:cNvSpPr txBox="1"/>
          <p:nvPr/>
        </p:nvSpPr>
        <p:spPr>
          <a:xfrm>
            <a:off x="8281228" y="1583476"/>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2</a:t>
            </a:r>
            <a:r>
              <a:rPr lang="en-US" sz="1050" baseline="30000" dirty="0">
                <a:solidFill>
                  <a:schemeClr val="tx2"/>
                </a:solidFill>
                <a:latin typeface="Sabon Next LT" panose="02000500000000000000" pitchFamily="2" charset="0"/>
                <a:cs typeface="Sabon Next LT" panose="02000500000000000000" pitchFamily="2" charset="0"/>
              </a:rPr>
              <a:t>nd</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31" name="Right Brace 30">
            <a:extLst>
              <a:ext uri="{FF2B5EF4-FFF2-40B4-BE49-F238E27FC236}">
                <a16:creationId xmlns:a16="http://schemas.microsoft.com/office/drawing/2014/main" id="{A7F64CEF-D1A0-4B86-811C-CE59A50044E8}"/>
              </a:ext>
            </a:extLst>
          </p:cNvPr>
          <p:cNvSpPr/>
          <p:nvPr/>
        </p:nvSpPr>
        <p:spPr>
          <a:xfrm>
            <a:off x="8077287" y="1514848"/>
            <a:ext cx="137304" cy="763218"/>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8" name="TextBox 37">
            <a:extLst>
              <a:ext uri="{FF2B5EF4-FFF2-40B4-BE49-F238E27FC236}">
                <a16:creationId xmlns:a16="http://schemas.microsoft.com/office/drawing/2014/main" id="{7F31EB18-1BED-441C-BF97-AB6200264186}"/>
              </a:ext>
            </a:extLst>
          </p:cNvPr>
          <p:cNvSpPr txBox="1"/>
          <p:nvPr/>
        </p:nvSpPr>
        <p:spPr>
          <a:xfrm>
            <a:off x="8266646" y="2489415"/>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3</a:t>
            </a:r>
            <a:r>
              <a:rPr lang="en-US" sz="1050" baseline="30000" dirty="0">
                <a:solidFill>
                  <a:schemeClr val="tx2"/>
                </a:solidFill>
                <a:latin typeface="Sabon Next LT" panose="02000500000000000000" pitchFamily="2" charset="0"/>
                <a:cs typeface="Sabon Next LT" panose="02000500000000000000" pitchFamily="2" charset="0"/>
              </a:rPr>
              <a:t>rd</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39" name="Right Brace 38">
            <a:extLst>
              <a:ext uri="{FF2B5EF4-FFF2-40B4-BE49-F238E27FC236}">
                <a16:creationId xmlns:a16="http://schemas.microsoft.com/office/drawing/2014/main" id="{A67BBDC2-B7B5-4A70-BA9B-A8497A779B56}"/>
              </a:ext>
            </a:extLst>
          </p:cNvPr>
          <p:cNvSpPr/>
          <p:nvPr/>
        </p:nvSpPr>
        <p:spPr>
          <a:xfrm>
            <a:off x="8061962" y="2278066"/>
            <a:ext cx="144997" cy="101125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0" name="TextBox 39">
            <a:extLst>
              <a:ext uri="{FF2B5EF4-FFF2-40B4-BE49-F238E27FC236}">
                <a16:creationId xmlns:a16="http://schemas.microsoft.com/office/drawing/2014/main" id="{042CC5F0-B9BD-47B1-9388-C24D306B5CEE}"/>
              </a:ext>
            </a:extLst>
          </p:cNvPr>
          <p:cNvSpPr txBox="1"/>
          <p:nvPr/>
        </p:nvSpPr>
        <p:spPr>
          <a:xfrm>
            <a:off x="8251472" y="3346750"/>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4</a:t>
            </a:r>
            <a:r>
              <a:rPr lang="en-US" sz="1050" baseline="30000" dirty="0">
                <a:solidFill>
                  <a:schemeClr val="tx2"/>
                </a:solidFill>
                <a:latin typeface="Sabon Next LT" panose="02000500000000000000" pitchFamily="2" charset="0"/>
                <a:cs typeface="Sabon Next LT" panose="02000500000000000000" pitchFamily="2" charset="0"/>
              </a:rPr>
              <a:t>th</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41" name="Right Brace 40">
            <a:extLst>
              <a:ext uri="{FF2B5EF4-FFF2-40B4-BE49-F238E27FC236}">
                <a16:creationId xmlns:a16="http://schemas.microsoft.com/office/drawing/2014/main" id="{8F3745AC-E603-4351-88A3-1DBEFF69DEC2}"/>
              </a:ext>
            </a:extLst>
          </p:cNvPr>
          <p:cNvSpPr/>
          <p:nvPr/>
        </p:nvSpPr>
        <p:spPr>
          <a:xfrm>
            <a:off x="8069655" y="3295650"/>
            <a:ext cx="137304" cy="764208"/>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2" name="TextBox 41">
            <a:extLst>
              <a:ext uri="{FF2B5EF4-FFF2-40B4-BE49-F238E27FC236}">
                <a16:creationId xmlns:a16="http://schemas.microsoft.com/office/drawing/2014/main" id="{876B662A-7745-4E13-9451-ECDC09D7CDDE}"/>
              </a:ext>
            </a:extLst>
          </p:cNvPr>
          <p:cNvSpPr txBox="1"/>
          <p:nvPr/>
        </p:nvSpPr>
        <p:spPr>
          <a:xfrm>
            <a:off x="8281227" y="4357929"/>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5</a:t>
            </a:r>
            <a:r>
              <a:rPr lang="en-US" sz="1050" baseline="30000" dirty="0">
                <a:solidFill>
                  <a:schemeClr val="tx2"/>
                </a:solidFill>
                <a:latin typeface="Sabon Next LT" panose="02000500000000000000" pitchFamily="2" charset="0"/>
                <a:cs typeface="Sabon Next LT" panose="02000500000000000000" pitchFamily="2" charset="0"/>
              </a:rPr>
              <a:t>th</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43" name="Right Brace 42">
            <a:extLst>
              <a:ext uri="{FF2B5EF4-FFF2-40B4-BE49-F238E27FC236}">
                <a16:creationId xmlns:a16="http://schemas.microsoft.com/office/drawing/2014/main" id="{659E34BB-6131-4762-B0DD-78039EF56D9F}"/>
              </a:ext>
            </a:extLst>
          </p:cNvPr>
          <p:cNvSpPr/>
          <p:nvPr/>
        </p:nvSpPr>
        <p:spPr>
          <a:xfrm>
            <a:off x="8084652" y="4059858"/>
            <a:ext cx="137304" cy="1271762"/>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Right Brace 43">
            <a:extLst>
              <a:ext uri="{FF2B5EF4-FFF2-40B4-BE49-F238E27FC236}">
                <a16:creationId xmlns:a16="http://schemas.microsoft.com/office/drawing/2014/main" id="{348B67E4-3F3C-47B4-9BCC-A95B13FE7D77}"/>
              </a:ext>
            </a:extLst>
          </p:cNvPr>
          <p:cNvSpPr/>
          <p:nvPr/>
        </p:nvSpPr>
        <p:spPr>
          <a:xfrm>
            <a:off x="8061746" y="5331620"/>
            <a:ext cx="62227" cy="244077"/>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5" name="TextBox 44">
            <a:extLst>
              <a:ext uri="{FF2B5EF4-FFF2-40B4-BE49-F238E27FC236}">
                <a16:creationId xmlns:a16="http://schemas.microsoft.com/office/drawing/2014/main" id="{85672C1F-F81C-446C-9BDE-035C3BDF34D1}"/>
              </a:ext>
            </a:extLst>
          </p:cNvPr>
          <p:cNvSpPr txBox="1"/>
          <p:nvPr/>
        </p:nvSpPr>
        <p:spPr>
          <a:xfrm>
            <a:off x="8221956" y="5569191"/>
            <a:ext cx="2078496" cy="253916"/>
          </a:xfrm>
          <a:prstGeom prst="rect">
            <a:avLst/>
          </a:prstGeom>
          <a:noFill/>
        </p:spPr>
        <p:txBody>
          <a:bodyPr wrap="square" rtlCol="0">
            <a:spAutoFit/>
          </a:bodyPr>
          <a:lstStyle/>
          <a:p>
            <a:r>
              <a:rPr lang="en-US" sz="1050" dirty="0">
                <a:solidFill>
                  <a:srgbClr val="002060"/>
                </a:solidFill>
                <a:latin typeface="Sabon Next LT" panose="02000500000000000000" pitchFamily="2" charset="0"/>
                <a:cs typeface="Sabon Next LT" panose="02000500000000000000" pitchFamily="2" charset="0"/>
              </a:rPr>
              <a:t>1 layer Fully connected network</a:t>
            </a:r>
            <a:endParaRPr lang="en-SG" sz="1050" dirty="0">
              <a:solidFill>
                <a:srgbClr val="002060"/>
              </a:solidFill>
              <a:latin typeface="Sabon Next LT" panose="02000500000000000000" pitchFamily="2" charset="0"/>
              <a:cs typeface="Sabon Next LT" panose="02000500000000000000" pitchFamily="2" charset="0"/>
            </a:endParaRPr>
          </a:p>
        </p:txBody>
      </p:sp>
      <p:sp>
        <p:nvSpPr>
          <p:cNvPr id="46" name="TextBox 45">
            <a:extLst>
              <a:ext uri="{FF2B5EF4-FFF2-40B4-BE49-F238E27FC236}">
                <a16:creationId xmlns:a16="http://schemas.microsoft.com/office/drawing/2014/main" id="{8DB6FD51-7E0D-4B27-8835-CDF1255CB4C7}"/>
              </a:ext>
            </a:extLst>
          </p:cNvPr>
          <p:cNvSpPr txBox="1"/>
          <p:nvPr/>
        </p:nvSpPr>
        <p:spPr>
          <a:xfrm>
            <a:off x="8244398" y="5302724"/>
            <a:ext cx="965477" cy="253916"/>
          </a:xfrm>
          <a:prstGeom prst="rect">
            <a:avLst/>
          </a:prstGeom>
          <a:noFill/>
        </p:spPr>
        <p:txBody>
          <a:bodyPr wrap="square" rtlCol="0">
            <a:spAutoFit/>
          </a:bodyPr>
          <a:lstStyle/>
          <a:p>
            <a:r>
              <a:rPr lang="en-US" sz="1050" dirty="0">
                <a:solidFill>
                  <a:schemeClr val="accent5"/>
                </a:solidFill>
                <a:latin typeface="Sabon Next LT" panose="02000500000000000000" pitchFamily="2" charset="0"/>
                <a:cs typeface="Sabon Next LT" panose="02000500000000000000" pitchFamily="2" charset="0"/>
              </a:rPr>
              <a:t>Flatten</a:t>
            </a:r>
            <a:endParaRPr lang="en-SG" sz="1050" dirty="0">
              <a:solidFill>
                <a:schemeClr val="accent5"/>
              </a:solidFill>
              <a:latin typeface="Sabon Next LT" panose="02000500000000000000" pitchFamily="2" charset="0"/>
              <a:cs typeface="Sabon Next LT" panose="02000500000000000000" pitchFamily="2" charset="0"/>
            </a:endParaRPr>
          </a:p>
        </p:txBody>
      </p:sp>
      <p:sp>
        <p:nvSpPr>
          <p:cNvPr id="48" name="TextBox 47">
            <a:extLst>
              <a:ext uri="{FF2B5EF4-FFF2-40B4-BE49-F238E27FC236}">
                <a16:creationId xmlns:a16="http://schemas.microsoft.com/office/drawing/2014/main" id="{22DFA543-BFF7-4871-A845-A9C877EBD61F}"/>
              </a:ext>
            </a:extLst>
          </p:cNvPr>
          <p:cNvSpPr txBox="1"/>
          <p:nvPr/>
        </p:nvSpPr>
        <p:spPr>
          <a:xfrm>
            <a:off x="8227007" y="5824590"/>
            <a:ext cx="13687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Prediction layer</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50" name="Right Brace 49">
            <a:extLst>
              <a:ext uri="{FF2B5EF4-FFF2-40B4-BE49-F238E27FC236}">
                <a16:creationId xmlns:a16="http://schemas.microsoft.com/office/drawing/2014/main" id="{F8B62468-B393-4544-94B7-1BD2C7B813D9}"/>
              </a:ext>
            </a:extLst>
          </p:cNvPr>
          <p:cNvSpPr/>
          <p:nvPr/>
        </p:nvSpPr>
        <p:spPr>
          <a:xfrm>
            <a:off x="8071362" y="5594540"/>
            <a:ext cx="62227" cy="244077"/>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1" name="Right Brace 50">
            <a:extLst>
              <a:ext uri="{FF2B5EF4-FFF2-40B4-BE49-F238E27FC236}">
                <a16:creationId xmlns:a16="http://schemas.microsoft.com/office/drawing/2014/main" id="{5B0B007F-A78F-4AC3-A7CB-5450FE461C25}"/>
              </a:ext>
            </a:extLst>
          </p:cNvPr>
          <p:cNvSpPr/>
          <p:nvPr/>
        </p:nvSpPr>
        <p:spPr>
          <a:xfrm>
            <a:off x="8063208" y="5838617"/>
            <a:ext cx="62227" cy="218059"/>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003DE8E3-5B4A-4BB9-89A8-03359DC30008}"/>
              </a:ext>
            </a:extLst>
          </p:cNvPr>
          <p:cNvSpPr/>
          <p:nvPr/>
        </p:nvSpPr>
        <p:spPr>
          <a:xfrm>
            <a:off x="4558230" y="487680"/>
            <a:ext cx="4772069" cy="4815044"/>
          </a:xfrm>
          <a:prstGeom prst="roundRect">
            <a:avLst>
              <a:gd name="adj" fmla="val 5435"/>
            </a:avLst>
          </a:prstGeom>
          <a:solidFill>
            <a:schemeClr val="bg1">
              <a:lumMod val="95000"/>
              <a:alpha val="24000"/>
            </a:schemeClr>
          </a:solid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2825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FBB4-0436-4CB3-B4BD-40C78226C021}"/>
              </a:ext>
            </a:extLst>
          </p:cNvPr>
          <p:cNvSpPr>
            <a:spLocks noGrp="1"/>
          </p:cNvSpPr>
          <p:nvPr>
            <p:ph type="title"/>
          </p:nvPr>
        </p:nvSpPr>
        <p:spPr/>
        <p:txBody>
          <a:bodyPr/>
          <a:lstStyle/>
          <a:p>
            <a:r>
              <a:rPr lang="en-US" dirty="0"/>
              <a:t>VGG16 – Error Analysis</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DC8EE943-1A98-41FA-B585-C4EF31AA3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33" y="2314484"/>
            <a:ext cx="4441259" cy="3796393"/>
          </a:xfrm>
        </p:spPr>
      </p:pic>
      <p:graphicFrame>
        <p:nvGraphicFramePr>
          <p:cNvPr id="4" name="Table 12">
            <a:extLst>
              <a:ext uri="{FF2B5EF4-FFF2-40B4-BE49-F238E27FC236}">
                <a16:creationId xmlns:a16="http://schemas.microsoft.com/office/drawing/2014/main" id="{A8F9E9BA-D35E-426F-B7B6-A0D993DFFC0A}"/>
              </a:ext>
            </a:extLst>
          </p:cNvPr>
          <p:cNvGraphicFramePr>
            <a:graphicFrameLocks noGrp="1"/>
          </p:cNvGraphicFramePr>
          <p:nvPr>
            <p:extLst>
              <p:ext uri="{D42A27DB-BD31-4B8C-83A1-F6EECF244321}">
                <p14:modId xmlns:p14="http://schemas.microsoft.com/office/powerpoint/2010/main" val="1362523325"/>
              </p:ext>
            </p:extLst>
          </p:nvPr>
        </p:nvGraphicFramePr>
        <p:xfrm>
          <a:off x="4585531" y="2307450"/>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7" name="TextBox 6">
            <a:extLst>
              <a:ext uri="{FF2B5EF4-FFF2-40B4-BE49-F238E27FC236}">
                <a16:creationId xmlns:a16="http://schemas.microsoft.com/office/drawing/2014/main" id="{6EF82FD4-9915-41E1-8363-D5658E1C26C7}"/>
              </a:ext>
            </a:extLst>
          </p:cNvPr>
          <p:cNvSpPr txBox="1"/>
          <p:nvPr/>
        </p:nvSpPr>
        <p:spPr>
          <a:xfrm>
            <a:off x="4714895" y="2314484"/>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95806AD9-B159-477E-959E-F0876C109856}"/>
              </a:ext>
            </a:extLst>
          </p:cNvPr>
          <p:cNvSpPr txBox="1"/>
          <p:nvPr/>
        </p:nvSpPr>
        <p:spPr>
          <a:xfrm>
            <a:off x="7919377" y="2314484"/>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5" name="Picture 14">
            <a:extLst>
              <a:ext uri="{FF2B5EF4-FFF2-40B4-BE49-F238E27FC236}">
                <a16:creationId xmlns:a16="http://schemas.microsoft.com/office/drawing/2014/main" id="{EA7F8C07-DC53-4409-AC7A-1E002B9F3EF2}"/>
              </a:ext>
            </a:extLst>
          </p:cNvPr>
          <p:cNvPicPr>
            <a:picLocks noChangeAspect="1"/>
          </p:cNvPicPr>
          <p:nvPr/>
        </p:nvPicPr>
        <p:blipFill>
          <a:blip r:embed="rId3"/>
          <a:stretch>
            <a:fillRect/>
          </a:stretch>
        </p:blipFill>
        <p:spPr>
          <a:xfrm>
            <a:off x="6108192" y="2776478"/>
            <a:ext cx="4560886" cy="876041"/>
          </a:xfrm>
          <a:prstGeom prst="rect">
            <a:avLst/>
          </a:prstGeom>
        </p:spPr>
      </p:pic>
      <p:pic>
        <p:nvPicPr>
          <p:cNvPr id="17" name="Picture 16">
            <a:extLst>
              <a:ext uri="{FF2B5EF4-FFF2-40B4-BE49-F238E27FC236}">
                <a16:creationId xmlns:a16="http://schemas.microsoft.com/office/drawing/2014/main" id="{21188D5F-B013-4691-915D-15256BDB4559}"/>
              </a:ext>
            </a:extLst>
          </p:cNvPr>
          <p:cNvPicPr>
            <a:picLocks noChangeAspect="1"/>
          </p:cNvPicPr>
          <p:nvPr/>
        </p:nvPicPr>
        <p:blipFill>
          <a:blip r:embed="rId4"/>
          <a:stretch>
            <a:fillRect/>
          </a:stretch>
        </p:blipFill>
        <p:spPr>
          <a:xfrm>
            <a:off x="4780209" y="2776477"/>
            <a:ext cx="885833" cy="926796"/>
          </a:xfrm>
          <a:prstGeom prst="rect">
            <a:avLst/>
          </a:prstGeom>
        </p:spPr>
      </p:pic>
      <p:pic>
        <p:nvPicPr>
          <p:cNvPr id="23" name="Picture 22">
            <a:extLst>
              <a:ext uri="{FF2B5EF4-FFF2-40B4-BE49-F238E27FC236}">
                <a16:creationId xmlns:a16="http://schemas.microsoft.com/office/drawing/2014/main" id="{2FA2AAB6-768B-4F04-809C-B2267E4210D5}"/>
              </a:ext>
            </a:extLst>
          </p:cNvPr>
          <p:cNvPicPr>
            <a:picLocks noChangeAspect="1"/>
          </p:cNvPicPr>
          <p:nvPr/>
        </p:nvPicPr>
        <p:blipFill>
          <a:blip r:embed="rId5"/>
          <a:stretch>
            <a:fillRect/>
          </a:stretch>
        </p:blipFill>
        <p:spPr>
          <a:xfrm>
            <a:off x="6064700" y="5092243"/>
            <a:ext cx="2957513" cy="993724"/>
          </a:xfrm>
          <a:prstGeom prst="rect">
            <a:avLst/>
          </a:prstGeom>
        </p:spPr>
      </p:pic>
      <p:pic>
        <p:nvPicPr>
          <p:cNvPr id="25" name="Picture 24">
            <a:extLst>
              <a:ext uri="{FF2B5EF4-FFF2-40B4-BE49-F238E27FC236}">
                <a16:creationId xmlns:a16="http://schemas.microsoft.com/office/drawing/2014/main" id="{2E6344EE-EE24-41B4-88E7-C3463280AD84}"/>
              </a:ext>
            </a:extLst>
          </p:cNvPr>
          <p:cNvPicPr>
            <a:picLocks noChangeAspect="1"/>
          </p:cNvPicPr>
          <p:nvPr/>
        </p:nvPicPr>
        <p:blipFill>
          <a:blip r:embed="rId6"/>
          <a:stretch>
            <a:fillRect/>
          </a:stretch>
        </p:blipFill>
        <p:spPr>
          <a:xfrm>
            <a:off x="4774414" y="5092243"/>
            <a:ext cx="903866" cy="993724"/>
          </a:xfrm>
          <a:prstGeom prst="rect">
            <a:avLst/>
          </a:prstGeom>
        </p:spPr>
      </p:pic>
      <p:pic>
        <p:nvPicPr>
          <p:cNvPr id="27" name="Picture 26">
            <a:extLst>
              <a:ext uri="{FF2B5EF4-FFF2-40B4-BE49-F238E27FC236}">
                <a16:creationId xmlns:a16="http://schemas.microsoft.com/office/drawing/2014/main" id="{C14D9420-824D-4C48-B61E-3EFB3A18C6B9}"/>
              </a:ext>
            </a:extLst>
          </p:cNvPr>
          <p:cNvPicPr>
            <a:picLocks noChangeAspect="1"/>
          </p:cNvPicPr>
          <p:nvPr/>
        </p:nvPicPr>
        <p:blipFill>
          <a:blip r:embed="rId7"/>
          <a:stretch>
            <a:fillRect/>
          </a:stretch>
        </p:blipFill>
        <p:spPr>
          <a:xfrm>
            <a:off x="6108192" y="3855720"/>
            <a:ext cx="1859852" cy="986738"/>
          </a:xfrm>
          <a:prstGeom prst="rect">
            <a:avLst/>
          </a:prstGeom>
        </p:spPr>
      </p:pic>
      <p:pic>
        <p:nvPicPr>
          <p:cNvPr id="29" name="Picture 28">
            <a:extLst>
              <a:ext uri="{FF2B5EF4-FFF2-40B4-BE49-F238E27FC236}">
                <a16:creationId xmlns:a16="http://schemas.microsoft.com/office/drawing/2014/main" id="{A44568B1-4763-4D07-8BD3-104388E1DFCF}"/>
              </a:ext>
            </a:extLst>
          </p:cNvPr>
          <p:cNvPicPr>
            <a:picLocks noChangeAspect="1"/>
          </p:cNvPicPr>
          <p:nvPr/>
        </p:nvPicPr>
        <p:blipFill>
          <a:blip r:embed="rId8"/>
          <a:stretch>
            <a:fillRect/>
          </a:stretch>
        </p:blipFill>
        <p:spPr>
          <a:xfrm>
            <a:off x="4774414" y="3900170"/>
            <a:ext cx="891628" cy="942288"/>
          </a:xfrm>
          <a:prstGeom prst="rect">
            <a:avLst/>
          </a:prstGeom>
        </p:spPr>
      </p:pic>
      <p:sp>
        <p:nvSpPr>
          <p:cNvPr id="26" name="TextBox 25">
            <a:extLst>
              <a:ext uri="{FF2B5EF4-FFF2-40B4-BE49-F238E27FC236}">
                <a16:creationId xmlns:a16="http://schemas.microsoft.com/office/drawing/2014/main" id="{F6FD1740-DEF8-48BE-8E7A-D51797B5113C}"/>
              </a:ext>
            </a:extLst>
          </p:cNvPr>
          <p:cNvSpPr txBox="1"/>
          <p:nvPr/>
        </p:nvSpPr>
        <p:spPr>
          <a:xfrm>
            <a:off x="6560742" y="1931402"/>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46892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7C69-4228-489B-8F79-F0813EE024D9}"/>
              </a:ext>
            </a:extLst>
          </p:cNvPr>
          <p:cNvSpPr>
            <a:spLocks noGrp="1"/>
          </p:cNvSpPr>
          <p:nvPr>
            <p:ph type="title"/>
          </p:nvPr>
        </p:nvSpPr>
        <p:spPr/>
        <p:txBody>
          <a:bodyPr/>
          <a:lstStyle/>
          <a:p>
            <a:r>
              <a:rPr lang="en-US" dirty="0"/>
              <a:t>MobileNetV2</a:t>
            </a:r>
            <a:endParaRPr lang="en-SG" dirty="0"/>
          </a:p>
        </p:txBody>
      </p:sp>
      <p:sp>
        <p:nvSpPr>
          <p:cNvPr id="3" name="Content Placeholder 2">
            <a:extLst>
              <a:ext uri="{FF2B5EF4-FFF2-40B4-BE49-F238E27FC236}">
                <a16:creationId xmlns:a16="http://schemas.microsoft.com/office/drawing/2014/main" id="{D1DEBE0A-D4E5-4EEB-A7D8-E68CC4EAB20A}"/>
              </a:ext>
            </a:extLst>
          </p:cNvPr>
          <p:cNvSpPr>
            <a:spLocks noGrp="1"/>
          </p:cNvSpPr>
          <p:nvPr>
            <p:ph idx="1"/>
          </p:nvPr>
        </p:nvSpPr>
        <p:spPr>
          <a:xfrm>
            <a:off x="1261872" y="1828800"/>
            <a:ext cx="9086088" cy="4351337"/>
          </a:xfrm>
        </p:spPr>
        <p:txBody>
          <a:bodyPr/>
          <a:lstStyle/>
          <a:p>
            <a:r>
              <a:rPr lang="en-US" dirty="0">
                <a:latin typeface="Sabon Next LT" panose="02000500000000000000" pitchFamily="2" charset="0"/>
                <a:cs typeface="Sabon Next LT" panose="02000500000000000000" pitchFamily="2" charset="0"/>
              </a:rPr>
              <a:t>Known to have </a:t>
            </a:r>
            <a:r>
              <a:rPr lang="en-US" b="1" dirty="0">
                <a:latin typeface="Sabon Next LT" panose="02000500000000000000" pitchFamily="2" charset="0"/>
                <a:cs typeface="Sabon Next LT" panose="02000500000000000000" pitchFamily="2" charset="0"/>
              </a:rPr>
              <a:t>high accuracy </a:t>
            </a:r>
            <a:r>
              <a:rPr lang="en-US" dirty="0">
                <a:latin typeface="Sabon Next LT" panose="02000500000000000000" pitchFamily="2" charset="0"/>
                <a:cs typeface="Sabon Next LT" panose="02000500000000000000" pitchFamily="2" charset="0"/>
              </a:rPr>
              <a:t>while </a:t>
            </a:r>
            <a:r>
              <a:rPr lang="en-US" b="1" dirty="0">
                <a:latin typeface="Sabon Next LT" panose="02000500000000000000" pitchFamily="2" charset="0"/>
                <a:cs typeface="Sabon Next LT" panose="02000500000000000000" pitchFamily="2" charset="0"/>
              </a:rPr>
              <a:t>keeping parameters and operations very low</a:t>
            </a:r>
          </a:p>
          <a:p>
            <a:pPr lvl="1"/>
            <a:r>
              <a:rPr lang="en-US" dirty="0">
                <a:latin typeface="Sabon Next LT" panose="02000500000000000000" pitchFamily="2" charset="0"/>
                <a:cs typeface="Sabon Next LT" panose="02000500000000000000" pitchFamily="2" charset="0"/>
              </a:rPr>
              <a:t>Low memory requirement</a:t>
            </a:r>
          </a:p>
          <a:p>
            <a:r>
              <a:rPr lang="en-US" dirty="0">
                <a:latin typeface="Sabon Next LT" panose="02000500000000000000" pitchFamily="2" charset="0"/>
                <a:cs typeface="Sabon Next LT" panose="02000500000000000000" pitchFamily="2" charset="0"/>
              </a:rPr>
              <a:t>Effective object detection and segmentation. </a:t>
            </a:r>
          </a:p>
          <a:p>
            <a:endParaRPr lang="en-SG" dirty="0">
              <a:latin typeface="Sabon Next LT" panose="02000500000000000000" pitchFamily="2" charset="0"/>
              <a:cs typeface="Sabon Next LT" panose="02000500000000000000" pitchFamily="2" charset="0"/>
            </a:endParaRPr>
          </a:p>
        </p:txBody>
      </p:sp>
      <p:pic>
        <p:nvPicPr>
          <p:cNvPr id="7" name="Picture 6" descr="Table&#10;&#10;Description automatically generated">
            <a:extLst>
              <a:ext uri="{FF2B5EF4-FFF2-40B4-BE49-F238E27FC236}">
                <a16:creationId xmlns:a16="http://schemas.microsoft.com/office/drawing/2014/main" id="{E5E27107-4DD1-4B33-BE0D-0DE0D524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 y="3159251"/>
            <a:ext cx="3339192" cy="911620"/>
          </a:xfrm>
          <a:prstGeom prst="rect">
            <a:avLst/>
          </a:prstGeom>
        </p:spPr>
      </p:pic>
    </p:spTree>
    <p:extLst>
      <p:ext uri="{BB962C8B-B14F-4D97-AF65-F5344CB8AC3E}">
        <p14:creationId xmlns:p14="http://schemas.microsoft.com/office/powerpoint/2010/main" val="7718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2AEA377F-D998-48D9-9A35-AFEE450DC94B}"/>
              </a:ext>
            </a:extLst>
          </p:cNvPr>
          <p:cNvSpPr/>
          <p:nvPr/>
        </p:nvSpPr>
        <p:spPr>
          <a:xfrm>
            <a:off x="508766" y="1253331"/>
            <a:ext cx="6402574" cy="406708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4379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(Shortcut)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pic>
        <p:nvPicPr>
          <p:cNvPr id="9" name="Picture 8">
            <a:extLst>
              <a:ext uri="{FF2B5EF4-FFF2-40B4-BE49-F238E27FC236}">
                <a16:creationId xmlns:a16="http://schemas.microsoft.com/office/drawing/2014/main" id="{5013FDBF-8E2C-412C-A34A-29DE22F3D07F}"/>
              </a:ext>
            </a:extLst>
          </p:cNvPr>
          <p:cNvPicPr>
            <a:picLocks noChangeAspect="1"/>
          </p:cNvPicPr>
          <p:nvPr/>
        </p:nvPicPr>
        <p:blipFill rotWithShape="1">
          <a:blip r:embed="rId3"/>
          <a:srcRect t="89465" r="43789"/>
          <a:stretch/>
        </p:blipFill>
        <p:spPr>
          <a:xfrm>
            <a:off x="5353414" y="5735090"/>
            <a:ext cx="2112836" cy="605501"/>
          </a:xfrm>
          <a:prstGeom prst="rect">
            <a:avLst/>
          </a:prstGeom>
        </p:spPr>
      </p:pic>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815341" y="1895123"/>
            <a:ext cx="200396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 1x1, RelU6</a:t>
            </a:r>
            <a:endParaRPr lang="en-SG" sz="10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218822" y="3025643"/>
            <a:ext cx="1403468"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Depthwise Conv, 3x3, ReLU6</a:t>
            </a:r>
            <a:endParaRPr lang="en-SG" sz="10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 1x1</a:t>
            </a:r>
            <a:endParaRPr lang="en-SG" sz="10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4" name="Content Placeholder 2">
            <a:extLst>
              <a:ext uri="{FF2B5EF4-FFF2-40B4-BE49-F238E27FC236}">
                <a16:creationId xmlns:a16="http://schemas.microsoft.com/office/drawing/2014/main" id="{A6E39EF1-C72D-4C5A-B7F5-D88B9B92443A}"/>
              </a:ext>
            </a:extLst>
          </p:cNvPr>
          <p:cNvSpPr>
            <a:spLocks noGrp="1"/>
          </p:cNvSpPr>
          <p:nvPr>
            <p:ph idx="1"/>
          </p:nvPr>
        </p:nvSpPr>
        <p:spPr>
          <a:xfrm>
            <a:off x="6898405" y="1610116"/>
            <a:ext cx="4404818" cy="1436634"/>
          </a:xfrm>
        </p:spPr>
        <p:txBody>
          <a:bodyPr>
            <a:normAutofit/>
          </a:bodyPr>
          <a:lstStyle/>
          <a:p>
            <a:r>
              <a:rPr lang="en-US" sz="1400" dirty="0">
                <a:latin typeface="Sabon Next LT" panose="02000500000000000000" pitchFamily="2" charset="0"/>
                <a:cs typeface="Sabon Next LT" panose="02000500000000000000" pitchFamily="2" charset="0"/>
              </a:rPr>
              <a:t>Depth-wise separable convolution </a:t>
            </a:r>
          </a:p>
          <a:p>
            <a:pPr lvl="1"/>
            <a:r>
              <a:rPr lang="en-US" sz="1200" b="1" dirty="0">
                <a:latin typeface="Sabon Next LT" panose="02000500000000000000" pitchFamily="2" charset="0"/>
                <a:cs typeface="Sabon Next LT" panose="02000500000000000000" pitchFamily="2" charset="0"/>
              </a:rPr>
              <a:t>Depth-wise</a:t>
            </a:r>
            <a:r>
              <a:rPr lang="en-US" sz="1200" dirty="0">
                <a:latin typeface="Sabon Next LT" panose="02000500000000000000" pitchFamily="2" charset="0"/>
                <a:cs typeface="Sabon Next LT" panose="02000500000000000000" pitchFamily="2" charset="0"/>
              </a:rPr>
              <a:t>: Apply to each filter by a single convolution layer per channel and stack them side by side separately. </a:t>
            </a:r>
          </a:p>
          <a:p>
            <a:pPr lvl="1"/>
            <a:r>
              <a:rPr lang="en-US" sz="1200" b="1" dirty="0">
                <a:latin typeface="Sabon Next LT" panose="02000500000000000000" pitchFamily="2" charset="0"/>
                <a:cs typeface="Sabon Next LT" panose="02000500000000000000" pitchFamily="2" charset="0"/>
              </a:rPr>
              <a:t>Point-wise</a:t>
            </a:r>
            <a:r>
              <a:rPr lang="en-US" sz="1200" dirty="0">
                <a:latin typeface="Sabon Next LT" panose="02000500000000000000" pitchFamily="2" charset="0"/>
                <a:cs typeface="Sabon Next LT" panose="02000500000000000000" pitchFamily="2" charset="0"/>
              </a:rPr>
              <a:t>: Uses a 1x1 filter through all channel, and create a linear combination of the output of the depthwise convolution</a:t>
            </a: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endParaRPr lang="en-US" sz="14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endParaRPr lang="en-SG" sz="1400" dirty="0"/>
          </a:p>
        </p:txBody>
      </p:sp>
      <p:pic>
        <p:nvPicPr>
          <p:cNvPr id="85" name="Picture 2">
            <a:extLst>
              <a:ext uri="{FF2B5EF4-FFF2-40B4-BE49-F238E27FC236}">
                <a16:creationId xmlns:a16="http://schemas.microsoft.com/office/drawing/2014/main" id="{A5CC434D-D8B1-459A-9617-4E6BE6CF6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9606" y="3013324"/>
            <a:ext cx="3832822" cy="1829605"/>
          </a:xfrm>
          <a:prstGeom prst="rect">
            <a:avLst/>
          </a:prstGeom>
          <a:noFill/>
          <a:extLst>
            <a:ext uri="{909E8E84-426E-40DD-AFC4-6F175D3DCCD1}">
              <a14:hiddenFill xmlns:a14="http://schemas.microsoft.com/office/drawing/2010/main">
                <a:solidFill>
                  <a:srgbClr val="FFFFFF"/>
                </a:solidFill>
              </a14:hiddenFill>
            </a:ext>
          </a:extLst>
        </p:spPr>
      </p:pic>
      <p:sp>
        <p:nvSpPr>
          <p:cNvPr id="86" name="Content Placeholder 2">
            <a:extLst>
              <a:ext uri="{FF2B5EF4-FFF2-40B4-BE49-F238E27FC236}">
                <a16:creationId xmlns:a16="http://schemas.microsoft.com/office/drawing/2014/main" id="{C195C49F-5759-4F08-97FE-B5351480989C}"/>
              </a:ext>
            </a:extLst>
          </p:cNvPr>
          <p:cNvSpPr txBox="1">
            <a:spLocks/>
          </p:cNvSpPr>
          <p:nvPr/>
        </p:nvSpPr>
        <p:spPr>
          <a:xfrm>
            <a:off x="7410102" y="5139623"/>
            <a:ext cx="3340995" cy="59546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US" sz="1400" dirty="0">
                <a:solidFill>
                  <a:srgbClr val="FF0000"/>
                </a:solidFill>
                <a:latin typeface="Sabon Next LT" panose="02000500000000000000" pitchFamily="2" charset="0"/>
                <a:cs typeface="Sabon Next LT" panose="02000500000000000000" pitchFamily="2" charset="0"/>
              </a:rPr>
              <a:t>Decreases the number of computations hence </a:t>
            </a:r>
            <a:r>
              <a:rPr lang="en-US" sz="1400" b="1" dirty="0">
                <a:solidFill>
                  <a:srgbClr val="FF0000"/>
                </a:solidFill>
                <a:latin typeface="Sabon Next LT" panose="02000500000000000000" pitchFamily="2" charset="0"/>
                <a:cs typeface="Sabon Next LT" panose="02000500000000000000" pitchFamily="2" charset="0"/>
              </a:rPr>
              <a:t>highly efficient! </a:t>
            </a:r>
            <a:endParaRPr lang="en-SG" sz="1400" b="1" dirty="0">
              <a:solidFill>
                <a:srgbClr val="FF0000"/>
              </a:solidFill>
              <a:latin typeface="Sabon Next LT" panose="02000500000000000000" pitchFamily="2" charset="0"/>
              <a:cs typeface="Sabon Next LT" panose="02000500000000000000" pitchFamily="2" charset="0"/>
            </a:endParaRPr>
          </a:p>
        </p:txBody>
      </p:sp>
      <p:sp>
        <p:nvSpPr>
          <p:cNvPr id="83" name="TextBox 82">
            <a:extLst>
              <a:ext uri="{FF2B5EF4-FFF2-40B4-BE49-F238E27FC236}">
                <a16:creationId xmlns:a16="http://schemas.microsoft.com/office/drawing/2014/main" id="{5F64F6E9-16D0-42BD-80C5-FF8D611C7B04}"/>
              </a:ext>
            </a:extLst>
          </p:cNvPr>
          <p:cNvSpPr txBox="1"/>
          <p:nvPr/>
        </p:nvSpPr>
        <p:spPr>
          <a:xfrm>
            <a:off x="1162639" y="5103745"/>
            <a:ext cx="1309365" cy="261610"/>
          </a:xfrm>
          <a:prstGeom prst="rect">
            <a:avLst/>
          </a:prstGeom>
          <a:noFill/>
        </p:spPr>
        <p:txBody>
          <a:bodyPr wrap="square" rtlCol="0">
            <a:spAutoFit/>
          </a:bodyPr>
          <a:lstStyle/>
          <a:p>
            <a:r>
              <a:rPr lang="en-US" sz="1050" dirty="0"/>
              <a:t>Frozen</a:t>
            </a:r>
            <a:endParaRPr lang="en-SG" sz="1050" dirty="0"/>
          </a:p>
        </p:txBody>
      </p:sp>
      <p:sp>
        <p:nvSpPr>
          <p:cNvPr id="89" name="TextBox 88">
            <a:extLst>
              <a:ext uri="{FF2B5EF4-FFF2-40B4-BE49-F238E27FC236}">
                <a16:creationId xmlns:a16="http://schemas.microsoft.com/office/drawing/2014/main" id="{4D63AAE2-296C-45D3-B29D-B4006D134885}"/>
              </a:ext>
            </a:extLst>
          </p:cNvPr>
          <p:cNvSpPr txBox="1"/>
          <p:nvPr/>
        </p:nvSpPr>
        <p:spPr>
          <a:xfrm>
            <a:off x="1168227" y="5320415"/>
            <a:ext cx="1309365" cy="261610"/>
          </a:xfrm>
          <a:prstGeom prst="rect">
            <a:avLst/>
          </a:prstGeom>
          <a:noFill/>
        </p:spPr>
        <p:txBody>
          <a:bodyPr wrap="square" rtlCol="0">
            <a:spAutoFit/>
          </a:bodyPr>
          <a:lstStyle/>
          <a:p>
            <a:r>
              <a:rPr lang="en-US" sz="1050" dirty="0"/>
              <a:t>Unfrozen</a:t>
            </a:r>
            <a:endParaRPr lang="en-SG" sz="1050" dirty="0"/>
          </a:p>
        </p:txBody>
      </p:sp>
    </p:spTree>
    <p:extLst>
      <p:ext uri="{BB962C8B-B14F-4D97-AF65-F5344CB8AC3E}">
        <p14:creationId xmlns:p14="http://schemas.microsoft.com/office/powerpoint/2010/main" val="39968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8E8DB3B-517E-4514-A7FB-796380EC757D}"/>
              </a:ext>
            </a:extLst>
          </p:cNvPr>
          <p:cNvSpPr txBox="1"/>
          <p:nvPr/>
        </p:nvSpPr>
        <p:spPr>
          <a:xfrm>
            <a:off x="2024010" y="5961358"/>
            <a:ext cx="2781300" cy="461665"/>
          </a:xfrm>
          <a:prstGeom prst="rect">
            <a:avLst/>
          </a:prstGeom>
          <a:noFill/>
        </p:spPr>
        <p:txBody>
          <a:bodyPr wrap="square" rtlCol="0">
            <a:spAutoFit/>
          </a:bodyPr>
          <a:lstStyle/>
          <a:p>
            <a:pPr algn="ctr"/>
            <a:r>
              <a:rPr lang="en-US" sz="1200" u="sng" dirty="0">
                <a:latin typeface="+mj-lt"/>
              </a:rPr>
              <a:t>MobileNetV2 – Pre-trained model with existing weights</a:t>
            </a:r>
            <a:endParaRPr lang="en-SG" sz="1200" u="sng" dirty="0">
              <a:latin typeface="+mj-lt"/>
            </a:endParaRPr>
          </a:p>
        </p:txBody>
      </p:sp>
      <p:pic>
        <p:nvPicPr>
          <p:cNvPr id="5" name="Picture 4" descr="A picture containing chart&#10;&#10;Description automatically generated">
            <a:extLst>
              <a:ext uri="{FF2B5EF4-FFF2-40B4-BE49-F238E27FC236}">
                <a16:creationId xmlns:a16="http://schemas.microsoft.com/office/drawing/2014/main" id="{BABBC4F9-8910-4260-870D-27073179C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873" y="2168283"/>
            <a:ext cx="3739946" cy="3680582"/>
          </a:xfrm>
          <a:prstGeom prst="rect">
            <a:avLst/>
          </a:prstGeom>
        </p:spPr>
      </p:pic>
      <p:sp>
        <p:nvSpPr>
          <p:cNvPr id="8" name="TextBox 7">
            <a:extLst>
              <a:ext uri="{FF2B5EF4-FFF2-40B4-BE49-F238E27FC236}">
                <a16:creationId xmlns:a16="http://schemas.microsoft.com/office/drawing/2014/main" id="{714473FB-3DDA-47B5-8C6E-A661D1FF6016}"/>
              </a:ext>
            </a:extLst>
          </p:cNvPr>
          <p:cNvSpPr txBox="1"/>
          <p:nvPr/>
        </p:nvSpPr>
        <p:spPr>
          <a:xfrm>
            <a:off x="5235616" y="2626885"/>
            <a:ext cx="4807726" cy="1477328"/>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Transfer learning:</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Changed output layer to classify to 22 classes</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Architecture remains the same</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Layers were frozen </a:t>
            </a:r>
          </a:p>
          <a:p>
            <a:pPr marL="342900" indent="-342900">
              <a:buAutoNum type="arabicParenR"/>
            </a:pPr>
            <a:endParaRPr lang="en-SG" dirty="0">
              <a:latin typeface="Sabon Next LT" panose="020005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C4B95FBF-1FDA-490B-BFCB-2B414D763D69}"/>
              </a:ext>
            </a:extLst>
          </p:cNvPr>
          <p:cNvSpPr txBox="1"/>
          <p:nvPr/>
        </p:nvSpPr>
        <p:spPr>
          <a:xfrm>
            <a:off x="5231447" y="4396980"/>
            <a:ext cx="2235292"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Not </a:t>
            </a:r>
            <a:r>
              <a:rPr lang="en-US" dirty="0">
                <a:solidFill>
                  <a:srgbClr val="FF0000"/>
                </a:solidFill>
                <a:latin typeface="Sabon Next LT" panose="02000500000000000000" pitchFamily="2" charset="0"/>
                <a:cs typeface="Sabon Next LT" panose="02000500000000000000" pitchFamily="2" charset="0"/>
              </a:rPr>
              <a:t>OVERFITTING!</a:t>
            </a:r>
            <a:endParaRPr lang="en-SG" dirty="0">
              <a:solidFill>
                <a:srgbClr val="FF0000"/>
              </a:solidFill>
              <a:latin typeface="Sabon Next LT" panose="02000500000000000000" pitchFamily="2" charset="0"/>
              <a:cs typeface="Sabon Next LT" panose="02000500000000000000" pitchFamily="2" charset="0"/>
            </a:endParaRPr>
          </a:p>
        </p:txBody>
      </p:sp>
      <p:cxnSp>
        <p:nvCxnSpPr>
          <p:cNvPr id="4" name="Straight Arrow Connector 3">
            <a:extLst>
              <a:ext uri="{FF2B5EF4-FFF2-40B4-BE49-F238E27FC236}">
                <a16:creationId xmlns:a16="http://schemas.microsoft.com/office/drawing/2014/main" id="{D5FC3B53-C576-4AF3-8CDC-1CED5A8C324C}"/>
              </a:ext>
            </a:extLst>
          </p:cNvPr>
          <p:cNvCxnSpPr>
            <a:cxnSpLocks/>
            <a:endCxn id="10" idx="1"/>
          </p:cNvCxnSpPr>
          <p:nvPr/>
        </p:nvCxnSpPr>
        <p:spPr>
          <a:xfrm>
            <a:off x="2817947" y="4726620"/>
            <a:ext cx="481061" cy="24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A3B4C9-A897-4F09-A25C-4194511B12E8}"/>
              </a:ext>
            </a:extLst>
          </p:cNvPr>
          <p:cNvSpPr txBox="1"/>
          <p:nvPr/>
        </p:nvSpPr>
        <p:spPr>
          <a:xfrm>
            <a:off x="3299008" y="4839113"/>
            <a:ext cx="1364476" cy="261610"/>
          </a:xfrm>
          <a:prstGeom prst="rect">
            <a:avLst/>
          </a:prstGeom>
          <a:noFill/>
        </p:spPr>
        <p:txBody>
          <a:bodyPr wrap="none" rtlCol="0">
            <a:spAutoFit/>
          </a:bodyPr>
          <a:lstStyle/>
          <a:p>
            <a:r>
              <a:rPr lang="en-US" sz="1100" dirty="0">
                <a:solidFill>
                  <a:srgbClr val="FF0000"/>
                </a:solidFill>
                <a:latin typeface="Sabon Next LT" panose="02000500000000000000" pitchFamily="2" charset="0"/>
                <a:cs typeface="Sabon Next LT" panose="02000500000000000000" pitchFamily="2" charset="0"/>
              </a:rPr>
              <a:t>High validation loss</a:t>
            </a:r>
            <a:endParaRPr lang="en-SG" sz="1100" dirty="0">
              <a:solidFill>
                <a:srgbClr val="FF0000"/>
              </a:solidFill>
              <a:latin typeface="Sabon Next LT" panose="02000500000000000000" pitchFamily="2" charset="0"/>
              <a:cs typeface="Sabon Next LT" panose="02000500000000000000" pitchFamily="2" charset="0"/>
            </a:endParaRPr>
          </a:p>
        </p:txBody>
      </p:sp>
      <p:cxnSp>
        <p:nvCxnSpPr>
          <p:cNvPr id="15" name="Straight Arrow Connector 14">
            <a:extLst>
              <a:ext uri="{FF2B5EF4-FFF2-40B4-BE49-F238E27FC236}">
                <a16:creationId xmlns:a16="http://schemas.microsoft.com/office/drawing/2014/main" id="{1D6C7ED4-5368-45D8-90E8-0811A19518F4}"/>
              </a:ext>
            </a:extLst>
          </p:cNvPr>
          <p:cNvCxnSpPr>
            <a:cxnSpLocks/>
            <a:endCxn id="16" idx="1"/>
          </p:cNvCxnSpPr>
          <p:nvPr/>
        </p:nvCxnSpPr>
        <p:spPr>
          <a:xfrm flipV="1">
            <a:off x="2817947" y="3011970"/>
            <a:ext cx="481061" cy="45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951AB66-697F-4476-A68A-FE22B073F39E}"/>
              </a:ext>
            </a:extLst>
          </p:cNvPr>
          <p:cNvSpPr txBox="1"/>
          <p:nvPr/>
        </p:nvSpPr>
        <p:spPr>
          <a:xfrm>
            <a:off x="3299008" y="2881165"/>
            <a:ext cx="1241604" cy="261610"/>
          </a:xfrm>
          <a:prstGeom prst="rect">
            <a:avLst/>
          </a:prstGeom>
          <a:noFill/>
        </p:spPr>
        <p:txBody>
          <a:bodyPr wrap="square" rtlCol="0">
            <a:spAutoFit/>
          </a:bodyPr>
          <a:lstStyle/>
          <a:p>
            <a:r>
              <a:rPr lang="en-US" sz="1100" dirty="0">
                <a:solidFill>
                  <a:srgbClr val="FF0000"/>
                </a:solidFill>
                <a:latin typeface="Sabon Next LT" panose="02000500000000000000" pitchFamily="2" charset="0"/>
                <a:cs typeface="Sabon Next LT" panose="02000500000000000000" pitchFamily="2" charset="0"/>
              </a:rPr>
              <a:t>Stagnant ~ 0.75%</a:t>
            </a:r>
            <a:endParaRPr lang="en-SG" sz="1100" dirty="0">
              <a:solidFill>
                <a:srgbClr val="FF0000"/>
              </a:solidFill>
              <a:latin typeface="Sabon Next LT" panose="02000500000000000000" pitchFamily="2" charset="0"/>
              <a:cs typeface="Sabon Next LT" panose="02000500000000000000" pitchFamily="2" charset="0"/>
            </a:endParaRPr>
          </a:p>
        </p:txBody>
      </p:sp>
      <p:sp>
        <p:nvSpPr>
          <p:cNvPr id="13" name="Title 1">
            <a:extLst>
              <a:ext uri="{FF2B5EF4-FFF2-40B4-BE49-F238E27FC236}">
                <a16:creationId xmlns:a16="http://schemas.microsoft.com/office/drawing/2014/main" id="{32CB58EA-8CF4-478C-8B84-9EA50D270172}"/>
              </a:ext>
            </a:extLst>
          </p:cNvPr>
          <p:cNvSpPr txBox="1">
            <a:spLocks/>
          </p:cNvSpPr>
          <p:nvPr/>
        </p:nvSpPr>
        <p:spPr>
          <a:xfrm>
            <a:off x="1414272" y="51816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4000" dirty="0"/>
              <a:t>Mobile NET V2 – Validation loss freeze</a:t>
            </a:r>
            <a:endParaRPr lang="en-SG" sz="4000" dirty="0"/>
          </a:p>
        </p:txBody>
      </p:sp>
      <p:sp>
        <p:nvSpPr>
          <p:cNvPr id="11" name="TextBox 10">
            <a:extLst>
              <a:ext uri="{FF2B5EF4-FFF2-40B4-BE49-F238E27FC236}">
                <a16:creationId xmlns:a16="http://schemas.microsoft.com/office/drawing/2014/main" id="{7E5283EF-B40A-4EA2-88D4-1F39FADB31CB}"/>
              </a:ext>
            </a:extLst>
          </p:cNvPr>
          <p:cNvSpPr txBox="1"/>
          <p:nvPr/>
        </p:nvSpPr>
        <p:spPr>
          <a:xfrm>
            <a:off x="5245578" y="4839113"/>
            <a:ext cx="2300630"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Not </a:t>
            </a:r>
            <a:r>
              <a:rPr lang="en-US" dirty="0">
                <a:solidFill>
                  <a:srgbClr val="FF0000"/>
                </a:solidFill>
                <a:latin typeface="Sabon Next LT" panose="02000500000000000000" pitchFamily="2" charset="0"/>
                <a:cs typeface="Sabon Next LT" panose="02000500000000000000" pitchFamily="2" charset="0"/>
              </a:rPr>
              <a:t>Dataset problem</a:t>
            </a:r>
            <a:endParaRPr lang="en-SG" dirty="0">
              <a:solidFill>
                <a:srgbClr val="FF0000"/>
              </a:solidFill>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5891CF10-4FDA-4C28-B565-7225DE1A4021}"/>
              </a:ext>
            </a:extLst>
          </p:cNvPr>
          <p:cNvSpPr txBox="1"/>
          <p:nvPr/>
        </p:nvSpPr>
        <p:spPr>
          <a:xfrm>
            <a:off x="5245578" y="5316546"/>
            <a:ext cx="2138342"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Pre-trained weights?</a:t>
            </a:r>
            <a:endParaRPr lang="en-S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69800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51" descr="Thought bubble with solid fill">
            <a:extLst>
              <a:ext uri="{FF2B5EF4-FFF2-40B4-BE49-F238E27FC236}">
                <a16:creationId xmlns:a16="http://schemas.microsoft.com/office/drawing/2014/main" id="{CE3AF811-33BE-4293-AAE0-C5FEF58E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239" y="5128031"/>
            <a:ext cx="1091724" cy="1091724"/>
          </a:xfrm>
          <a:prstGeom prst="rect">
            <a:avLst/>
          </a:prstGeom>
        </p:spPr>
      </p:pic>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5"/>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pic>
        <p:nvPicPr>
          <p:cNvPr id="9" name="Picture 8">
            <a:extLst>
              <a:ext uri="{FF2B5EF4-FFF2-40B4-BE49-F238E27FC236}">
                <a16:creationId xmlns:a16="http://schemas.microsoft.com/office/drawing/2014/main" id="{A6843378-262E-4801-923D-09EF670D6027}"/>
              </a:ext>
            </a:extLst>
          </p:cNvPr>
          <p:cNvPicPr>
            <a:picLocks noChangeAspect="1"/>
          </p:cNvPicPr>
          <p:nvPr/>
        </p:nvPicPr>
        <p:blipFill>
          <a:blip r:embed="rId6"/>
          <a:stretch>
            <a:fillRect/>
          </a:stretch>
        </p:blipFill>
        <p:spPr>
          <a:xfrm>
            <a:off x="5358063" y="1848950"/>
            <a:ext cx="528690" cy="815824"/>
          </a:xfrm>
          <a:prstGeom prst="rect">
            <a:avLst/>
          </a:prstGeom>
        </p:spPr>
      </p:pic>
      <p:pic>
        <p:nvPicPr>
          <p:cNvPr id="11" name="Picture 10">
            <a:extLst>
              <a:ext uri="{FF2B5EF4-FFF2-40B4-BE49-F238E27FC236}">
                <a16:creationId xmlns:a16="http://schemas.microsoft.com/office/drawing/2014/main" id="{14BB2DAA-62BF-43CD-9072-C16AEB1688B6}"/>
              </a:ext>
            </a:extLst>
          </p:cNvPr>
          <p:cNvPicPr>
            <a:picLocks noChangeAspect="1"/>
          </p:cNvPicPr>
          <p:nvPr/>
        </p:nvPicPr>
        <p:blipFill>
          <a:blip r:embed="rId7"/>
          <a:stretch>
            <a:fillRect/>
          </a:stretch>
        </p:blipFill>
        <p:spPr>
          <a:xfrm>
            <a:off x="5367656" y="2594365"/>
            <a:ext cx="608429" cy="532965"/>
          </a:xfrm>
          <a:prstGeom prst="rect">
            <a:avLst/>
          </a:prstGeom>
        </p:spPr>
      </p:pic>
      <p:pic>
        <p:nvPicPr>
          <p:cNvPr id="17" name="Picture 16">
            <a:extLst>
              <a:ext uri="{FF2B5EF4-FFF2-40B4-BE49-F238E27FC236}">
                <a16:creationId xmlns:a16="http://schemas.microsoft.com/office/drawing/2014/main" id="{7042AAED-C408-41D2-931F-6214FF7451F2}"/>
              </a:ext>
            </a:extLst>
          </p:cNvPr>
          <p:cNvPicPr>
            <a:picLocks noChangeAspect="1"/>
          </p:cNvPicPr>
          <p:nvPr/>
        </p:nvPicPr>
        <p:blipFill rotWithShape="1">
          <a:blip r:embed="rId8"/>
          <a:srcRect r="10447"/>
          <a:stretch/>
        </p:blipFill>
        <p:spPr>
          <a:xfrm>
            <a:off x="5423032" y="3199320"/>
            <a:ext cx="401919" cy="651741"/>
          </a:xfrm>
          <a:prstGeom prst="rect">
            <a:avLst/>
          </a:prstGeom>
        </p:spPr>
      </p:pic>
      <p:pic>
        <p:nvPicPr>
          <p:cNvPr id="27" name="Picture 26">
            <a:extLst>
              <a:ext uri="{FF2B5EF4-FFF2-40B4-BE49-F238E27FC236}">
                <a16:creationId xmlns:a16="http://schemas.microsoft.com/office/drawing/2014/main" id="{2C774E63-2979-4AEA-9F64-5FE9F31D5CF0}"/>
              </a:ext>
            </a:extLst>
          </p:cNvPr>
          <p:cNvPicPr>
            <a:picLocks noChangeAspect="1"/>
          </p:cNvPicPr>
          <p:nvPr/>
        </p:nvPicPr>
        <p:blipFill>
          <a:blip r:embed="rId9"/>
          <a:stretch>
            <a:fillRect/>
          </a:stretch>
        </p:blipFill>
        <p:spPr>
          <a:xfrm>
            <a:off x="5405260" y="4772587"/>
            <a:ext cx="481973" cy="665776"/>
          </a:xfrm>
          <a:prstGeom prst="rect">
            <a:avLst/>
          </a:prstGeom>
        </p:spPr>
      </p:pic>
      <p:pic>
        <p:nvPicPr>
          <p:cNvPr id="29" name="Picture 28">
            <a:extLst>
              <a:ext uri="{FF2B5EF4-FFF2-40B4-BE49-F238E27FC236}">
                <a16:creationId xmlns:a16="http://schemas.microsoft.com/office/drawing/2014/main" id="{F4B305F4-EFDC-495A-A886-FD565BDA5D63}"/>
              </a:ext>
            </a:extLst>
          </p:cNvPr>
          <p:cNvPicPr>
            <a:picLocks noChangeAspect="1"/>
          </p:cNvPicPr>
          <p:nvPr/>
        </p:nvPicPr>
        <p:blipFill rotWithShape="1">
          <a:blip r:embed="rId10"/>
          <a:srcRect l="4571" r="-1"/>
          <a:stretch/>
        </p:blipFill>
        <p:spPr>
          <a:xfrm>
            <a:off x="5356310" y="4072350"/>
            <a:ext cx="555480" cy="629280"/>
          </a:xfrm>
          <a:prstGeom prst="rect">
            <a:avLst/>
          </a:prstGeom>
        </p:spPr>
      </p:pic>
      <p:pic>
        <p:nvPicPr>
          <p:cNvPr id="39" name="Picture 38">
            <a:extLst>
              <a:ext uri="{FF2B5EF4-FFF2-40B4-BE49-F238E27FC236}">
                <a16:creationId xmlns:a16="http://schemas.microsoft.com/office/drawing/2014/main" id="{403F3761-C9E5-4163-BEB4-74CF184957F1}"/>
              </a:ext>
            </a:extLst>
          </p:cNvPr>
          <p:cNvPicPr>
            <a:picLocks noChangeAspect="1"/>
          </p:cNvPicPr>
          <p:nvPr/>
        </p:nvPicPr>
        <p:blipFill rotWithShape="1">
          <a:blip r:embed="rId11"/>
          <a:srcRect l="15853" r="15853"/>
          <a:stretch/>
        </p:blipFill>
        <p:spPr>
          <a:xfrm>
            <a:off x="5311965" y="5829558"/>
            <a:ext cx="552204" cy="822446"/>
          </a:xfrm>
          <a:prstGeom prst="rect">
            <a:avLst/>
          </a:prstGeom>
        </p:spPr>
      </p:pic>
      <p:pic>
        <p:nvPicPr>
          <p:cNvPr id="1030" name="Picture 6" descr="What does your cat mean by 'miaow'? Let Japan's pet guru Yuki Hattori  explain | Cats | The Guardian">
            <a:extLst>
              <a:ext uri="{FF2B5EF4-FFF2-40B4-BE49-F238E27FC236}">
                <a16:creationId xmlns:a16="http://schemas.microsoft.com/office/drawing/2014/main" id="{56CE62E6-C2BA-433A-9B33-425AECB4BC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1965" y="1032212"/>
            <a:ext cx="656212" cy="65621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9" name="Picture 6" descr="What does your cat mean by 'miaow'? Let Japan's pet guru Yuki Hattori  explain | Cats | The Guardian">
            <a:extLst>
              <a:ext uri="{FF2B5EF4-FFF2-40B4-BE49-F238E27FC236}">
                <a16:creationId xmlns:a16="http://schemas.microsoft.com/office/drawing/2014/main" id="{A88084F6-AC10-4073-AAD7-A789FC244F18}"/>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42097" y="5346260"/>
            <a:ext cx="343934" cy="343934"/>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19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8B04C-1287-4E27-8D2C-9BC60C9D5CE2}"/>
              </a:ext>
            </a:extLst>
          </p:cNvPr>
          <p:cNvSpPr>
            <a:spLocks noGrp="1"/>
          </p:cNvSpPr>
          <p:nvPr>
            <p:ph type="title"/>
          </p:nvPr>
        </p:nvSpPr>
        <p:spPr/>
        <p:txBody>
          <a:bodyPr/>
          <a:lstStyle/>
          <a:p>
            <a:r>
              <a:rPr lang="en-US" dirty="0"/>
              <a:t>Why vegetables?</a:t>
            </a:r>
            <a:endParaRPr lang="en-SG" dirty="0"/>
          </a:p>
        </p:txBody>
      </p:sp>
      <p:pic>
        <p:nvPicPr>
          <p:cNvPr id="5" name="Content Placeholder 4">
            <a:extLst>
              <a:ext uri="{FF2B5EF4-FFF2-40B4-BE49-F238E27FC236}">
                <a16:creationId xmlns:a16="http://schemas.microsoft.com/office/drawing/2014/main" id="{16F51760-AC6E-4668-8539-E1D376830F76}"/>
              </a:ext>
            </a:extLst>
          </p:cNvPr>
          <p:cNvPicPr>
            <a:picLocks noGrp="1" noChangeAspect="1"/>
          </p:cNvPicPr>
          <p:nvPr>
            <p:ph idx="1"/>
          </p:nvPr>
        </p:nvPicPr>
        <p:blipFill rotWithShape="1">
          <a:blip r:embed="rId3"/>
          <a:srcRect t="6563" b="12401"/>
          <a:stretch/>
        </p:blipFill>
        <p:spPr>
          <a:xfrm>
            <a:off x="7178901" y="986117"/>
            <a:ext cx="2359048" cy="4140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E45C004-8088-4A99-A368-170FFC8F5001}"/>
              </a:ext>
            </a:extLst>
          </p:cNvPr>
          <p:cNvSpPr txBox="1"/>
          <p:nvPr/>
        </p:nvSpPr>
        <p:spPr>
          <a:xfrm>
            <a:off x="704850" y="2258981"/>
            <a:ext cx="4480714" cy="369332"/>
          </a:xfrm>
          <a:prstGeom prst="rect">
            <a:avLst/>
          </a:prstGeom>
          <a:noFill/>
        </p:spPr>
        <p:txBody>
          <a:bodyPr wrap="none" rtlCol="0">
            <a:spAutoFit/>
          </a:bodyPr>
          <a:lstStyle/>
          <a:p>
            <a:r>
              <a:rPr lang="en-US" dirty="0">
                <a:solidFill>
                  <a:schemeClr val="tx2"/>
                </a:solidFill>
                <a:latin typeface="Georgia" panose="02040502050405020303" pitchFamily="18" charset="0"/>
              </a:rPr>
              <a:t>Unlabeled food that is hard to distinguish </a:t>
            </a:r>
          </a:p>
        </p:txBody>
      </p:sp>
      <p:sp>
        <p:nvSpPr>
          <p:cNvPr id="9" name="TextBox 8">
            <a:extLst>
              <a:ext uri="{FF2B5EF4-FFF2-40B4-BE49-F238E27FC236}">
                <a16:creationId xmlns:a16="http://schemas.microsoft.com/office/drawing/2014/main" id="{F30C0855-2FDA-4088-8495-0D434F8F8F82}"/>
              </a:ext>
            </a:extLst>
          </p:cNvPr>
          <p:cNvSpPr txBox="1"/>
          <p:nvPr/>
        </p:nvSpPr>
        <p:spPr>
          <a:xfrm>
            <a:off x="704850" y="2626953"/>
            <a:ext cx="3764172"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Many still do not know how to differentiate vegetables </a:t>
            </a:r>
            <a:endParaRPr lang="en-SG" sz="1200" dirty="0">
              <a:latin typeface="Sabon Next LT" panose="02000500000000000000" pitchFamily="2" charset="0"/>
              <a:cs typeface="Sabon Next LT" panose="02000500000000000000" pitchFamily="2" charset="0"/>
            </a:endParaRPr>
          </a:p>
        </p:txBody>
      </p:sp>
      <p:sp>
        <p:nvSpPr>
          <p:cNvPr id="10" name="TextBox 9">
            <a:extLst>
              <a:ext uri="{FF2B5EF4-FFF2-40B4-BE49-F238E27FC236}">
                <a16:creationId xmlns:a16="http://schemas.microsoft.com/office/drawing/2014/main" id="{485D2D83-3117-4AF8-BDED-4A1EAE3D83E4}"/>
              </a:ext>
            </a:extLst>
          </p:cNvPr>
          <p:cNvSpPr txBox="1"/>
          <p:nvPr/>
        </p:nvSpPr>
        <p:spPr>
          <a:xfrm>
            <a:off x="704850" y="3314811"/>
            <a:ext cx="4636206" cy="369332"/>
          </a:xfrm>
          <a:prstGeom prst="rect">
            <a:avLst/>
          </a:prstGeom>
          <a:noFill/>
        </p:spPr>
        <p:txBody>
          <a:bodyPr wrap="none" rtlCol="0">
            <a:spAutoFit/>
          </a:bodyPr>
          <a:lstStyle/>
          <a:p>
            <a:r>
              <a:rPr lang="en-US" dirty="0">
                <a:solidFill>
                  <a:schemeClr val="tx2"/>
                </a:solidFill>
                <a:latin typeface="Georgia" panose="02040502050405020303" pitchFamily="18" charset="0"/>
              </a:rPr>
              <a:t>Image upload - Add-on for delivery services</a:t>
            </a:r>
          </a:p>
        </p:txBody>
      </p:sp>
      <p:sp>
        <p:nvSpPr>
          <p:cNvPr id="11" name="TextBox 10">
            <a:extLst>
              <a:ext uri="{FF2B5EF4-FFF2-40B4-BE49-F238E27FC236}">
                <a16:creationId xmlns:a16="http://schemas.microsoft.com/office/drawing/2014/main" id="{CB186442-0245-4A9F-B422-AC6E8E09895B}"/>
              </a:ext>
            </a:extLst>
          </p:cNvPr>
          <p:cNvSpPr txBox="1"/>
          <p:nvPr/>
        </p:nvSpPr>
        <p:spPr>
          <a:xfrm>
            <a:off x="704850" y="3684677"/>
            <a:ext cx="4141327"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Instead of figuring out what to search, use the camera instead</a:t>
            </a:r>
            <a:endParaRPr lang="en-SG" sz="1200" dirty="0">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E22C72F0-718A-4EFA-87F0-3D18AB0E50AE}"/>
              </a:ext>
            </a:extLst>
          </p:cNvPr>
          <p:cNvSpPr txBox="1"/>
          <p:nvPr/>
        </p:nvSpPr>
        <p:spPr>
          <a:xfrm>
            <a:off x="704850" y="4328288"/>
            <a:ext cx="2717411" cy="369332"/>
          </a:xfrm>
          <a:prstGeom prst="rect">
            <a:avLst/>
          </a:prstGeom>
          <a:noFill/>
        </p:spPr>
        <p:txBody>
          <a:bodyPr wrap="none" rtlCol="0">
            <a:spAutoFit/>
          </a:bodyPr>
          <a:lstStyle/>
          <a:p>
            <a:r>
              <a:rPr lang="en-US" dirty="0">
                <a:solidFill>
                  <a:schemeClr val="tx2"/>
                </a:solidFill>
                <a:latin typeface="Georgia" panose="02040502050405020303" pitchFamily="18" charset="0"/>
              </a:rPr>
              <a:t>Auto-pricing mechanism</a:t>
            </a:r>
          </a:p>
        </p:txBody>
      </p:sp>
      <p:pic>
        <p:nvPicPr>
          <p:cNvPr id="4" name="Picture 3">
            <a:extLst>
              <a:ext uri="{FF2B5EF4-FFF2-40B4-BE49-F238E27FC236}">
                <a16:creationId xmlns:a16="http://schemas.microsoft.com/office/drawing/2014/main" id="{877225D4-8CF0-429B-A003-AF6846E08B3B}"/>
              </a:ext>
            </a:extLst>
          </p:cNvPr>
          <p:cNvPicPr>
            <a:picLocks noChangeAspect="1"/>
          </p:cNvPicPr>
          <p:nvPr/>
        </p:nvPicPr>
        <p:blipFill rotWithShape="1">
          <a:blip r:embed="rId4"/>
          <a:srcRect t="64007"/>
          <a:stretch/>
        </p:blipFill>
        <p:spPr>
          <a:xfrm>
            <a:off x="7045800" y="5251536"/>
            <a:ext cx="2549050" cy="745404"/>
          </a:xfrm>
          <a:prstGeom prst="rect">
            <a:avLst/>
          </a:prstGeom>
        </p:spPr>
      </p:pic>
      <p:sp>
        <p:nvSpPr>
          <p:cNvPr id="14" name="TextBox 13">
            <a:extLst>
              <a:ext uri="{FF2B5EF4-FFF2-40B4-BE49-F238E27FC236}">
                <a16:creationId xmlns:a16="http://schemas.microsoft.com/office/drawing/2014/main" id="{63F42BB5-80F4-44E1-B98A-D9704FF8F450}"/>
              </a:ext>
            </a:extLst>
          </p:cNvPr>
          <p:cNvSpPr txBox="1"/>
          <p:nvPr/>
        </p:nvSpPr>
        <p:spPr>
          <a:xfrm>
            <a:off x="704849" y="4669724"/>
            <a:ext cx="3639138"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Price can be tagged by image of the type of vegetable </a:t>
            </a:r>
            <a:endParaRPr lang="en-SG" sz="12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313906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51" descr="Thought bubble with solid fill">
            <a:extLst>
              <a:ext uri="{FF2B5EF4-FFF2-40B4-BE49-F238E27FC236}">
                <a16:creationId xmlns:a16="http://schemas.microsoft.com/office/drawing/2014/main" id="{CE3AF811-33BE-4293-AAE0-C5FEF58E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239" y="5128031"/>
            <a:ext cx="1091724" cy="1091724"/>
          </a:xfrm>
          <a:prstGeom prst="rect">
            <a:avLst/>
          </a:prstGeom>
        </p:spPr>
      </p:pic>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5553556" cy="5020895"/>
            <a:chOff x="-628072" y="1391174"/>
            <a:chExt cx="5553556"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sp>
          <p:nvSpPr>
            <p:cNvPr id="86" name="TextBox 85">
              <a:extLst>
                <a:ext uri="{FF2B5EF4-FFF2-40B4-BE49-F238E27FC236}">
                  <a16:creationId xmlns:a16="http://schemas.microsoft.com/office/drawing/2014/main" id="{5306B5B6-3FD4-41D9-AF8A-2DED09ED1A62}"/>
                </a:ext>
              </a:extLst>
            </p:cNvPr>
            <p:cNvSpPr txBox="1"/>
            <p:nvPr/>
          </p:nvSpPr>
          <p:spPr>
            <a:xfrm>
              <a:off x="4615784" y="5380329"/>
              <a:ext cx="309700" cy="261610"/>
            </a:xfrm>
            <a:prstGeom prst="rect">
              <a:avLst/>
            </a:prstGeom>
            <a:noFill/>
          </p:spPr>
          <p:txBody>
            <a:bodyPr wrap="none" rtlCol="0">
              <a:spAutoFit/>
            </a:bodyPr>
            <a:lstStyle/>
            <a:p>
              <a:r>
                <a:rPr lang="en-US" sz="1100" dirty="0">
                  <a:solidFill>
                    <a:schemeClr val="bg1"/>
                  </a:solidFill>
                </a:rPr>
                <a:t>??</a:t>
              </a:r>
              <a:endParaRPr lang="en-SG" sz="1100" dirty="0">
                <a:solidFill>
                  <a:schemeClr val="bg1"/>
                </a:solidFill>
              </a:endParaRPr>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5"/>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pic>
        <p:nvPicPr>
          <p:cNvPr id="9" name="Picture 8">
            <a:extLst>
              <a:ext uri="{FF2B5EF4-FFF2-40B4-BE49-F238E27FC236}">
                <a16:creationId xmlns:a16="http://schemas.microsoft.com/office/drawing/2014/main" id="{A6843378-262E-4801-923D-09EF670D6027}"/>
              </a:ext>
            </a:extLst>
          </p:cNvPr>
          <p:cNvPicPr>
            <a:picLocks noChangeAspect="1"/>
          </p:cNvPicPr>
          <p:nvPr/>
        </p:nvPicPr>
        <p:blipFill>
          <a:blip r:embed="rId6"/>
          <a:stretch>
            <a:fillRect/>
          </a:stretch>
        </p:blipFill>
        <p:spPr>
          <a:xfrm>
            <a:off x="5358063" y="1848950"/>
            <a:ext cx="528690" cy="815824"/>
          </a:xfrm>
          <a:prstGeom prst="rect">
            <a:avLst/>
          </a:prstGeom>
        </p:spPr>
      </p:pic>
      <p:pic>
        <p:nvPicPr>
          <p:cNvPr id="11" name="Picture 10">
            <a:extLst>
              <a:ext uri="{FF2B5EF4-FFF2-40B4-BE49-F238E27FC236}">
                <a16:creationId xmlns:a16="http://schemas.microsoft.com/office/drawing/2014/main" id="{14BB2DAA-62BF-43CD-9072-C16AEB1688B6}"/>
              </a:ext>
            </a:extLst>
          </p:cNvPr>
          <p:cNvPicPr>
            <a:picLocks noChangeAspect="1"/>
          </p:cNvPicPr>
          <p:nvPr/>
        </p:nvPicPr>
        <p:blipFill>
          <a:blip r:embed="rId7"/>
          <a:stretch>
            <a:fillRect/>
          </a:stretch>
        </p:blipFill>
        <p:spPr>
          <a:xfrm>
            <a:off x="5367656" y="2594365"/>
            <a:ext cx="608429" cy="532965"/>
          </a:xfrm>
          <a:prstGeom prst="rect">
            <a:avLst/>
          </a:prstGeom>
        </p:spPr>
      </p:pic>
      <p:pic>
        <p:nvPicPr>
          <p:cNvPr id="17" name="Picture 16">
            <a:extLst>
              <a:ext uri="{FF2B5EF4-FFF2-40B4-BE49-F238E27FC236}">
                <a16:creationId xmlns:a16="http://schemas.microsoft.com/office/drawing/2014/main" id="{7042AAED-C408-41D2-931F-6214FF7451F2}"/>
              </a:ext>
            </a:extLst>
          </p:cNvPr>
          <p:cNvPicPr>
            <a:picLocks noChangeAspect="1"/>
          </p:cNvPicPr>
          <p:nvPr/>
        </p:nvPicPr>
        <p:blipFill rotWithShape="1">
          <a:blip r:embed="rId8"/>
          <a:srcRect r="10447"/>
          <a:stretch/>
        </p:blipFill>
        <p:spPr>
          <a:xfrm>
            <a:off x="5423032" y="3199320"/>
            <a:ext cx="401919" cy="651741"/>
          </a:xfrm>
          <a:prstGeom prst="rect">
            <a:avLst/>
          </a:prstGeom>
        </p:spPr>
      </p:pic>
      <p:pic>
        <p:nvPicPr>
          <p:cNvPr id="1026" name="Picture 2" descr="Free maple leaf Pictures | Royalty-Free | FreeImages">
            <a:extLst>
              <a:ext uri="{FF2B5EF4-FFF2-40B4-BE49-F238E27FC236}">
                <a16:creationId xmlns:a16="http://schemas.microsoft.com/office/drawing/2014/main" id="{D3162FD6-1657-4EBB-A738-239F992B5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75" y="1092772"/>
            <a:ext cx="779980" cy="58724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2C774E63-2979-4AEA-9F64-5FE9F31D5CF0}"/>
              </a:ext>
            </a:extLst>
          </p:cNvPr>
          <p:cNvPicPr>
            <a:picLocks noChangeAspect="1"/>
          </p:cNvPicPr>
          <p:nvPr/>
        </p:nvPicPr>
        <p:blipFill>
          <a:blip r:embed="rId10"/>
          <a:stretch>
            <a:fillRect/>
          </a:stretch>
        </p:blipFill>
        <p:spPr>
          <a:xfrm>
            <a:off x="5405260" y="4772587"/>
            <a:ext cx="481973" cy="665776"/>
          </a:xfrm>
          <a:prstGeom prst="rect">
            <a:avLst/>
          </a:prstGeom>
        </p:spPr>
      </p:pic>
      <p:pic>
        <p:nvPicPr>
          <p:cNvPr id="29" name="Picture 28">
            <a:extLst>
              <a:ext uri="{FF2B5EF4-FFF2-40B4-BE49-F238E27FC236}">
                <a16:creationId xmlns:a16="http://schemas.microsoft.com/office/drawing/2014/main" id="{F4B305F4-EFDC-495A-A886-FD565BDA5D63}"/>
              </a:ext>
            </a:extLst>
          </p:cNvPr>
          <p:cNvPicPr>
            <a:picLocks noChangeAspect="1"/>
          </p:cNvPicPr>
          <p:nvPr/>
        </p:nvPicPr>
        <p:blipFill rotWithShape="1">
          <a:blip r:embed="rId11"/>
          <a:srcRect l="4571" r="-1"/>
          <a:stretch/>
        </p:blipFill>
        <p:spPr>
          <a:xfrm>
            <a:off x="5356310" y="4072350"/>
            <a:ext cx="555480" cy="629280"/>
          </a:xfrm>
          <a:prstGeom prst="rect">
            <a:avLst/>
          </a:prstGeom>
        </p:spPr>
      </p:pic>
      <p:pic>
        <p:nvPicPr>
          <p:cNvPr id="39" name="Picture 38">
            <a:extLst>
              <a:ext uri="{FF2B5EF4-FFF2-40B4-BE49-F238E27FC236}">
                <a16:creationId xmlns:a16="http://schemas.microsoft.com/office/drawing/2014/main" id="{403F3761-C9E5-4163-BEB4-74CF184957F1}"/>
              </a:ext>
            </a:extLst>
          </p:cNvPr>
          <p:cNvPicPr>
            <a:picLocks noChangeAspect="1"/>
          </p:cNvPicPr>
          <p:nvPr/>
        </p:nvPicPr>
        <p:blipFill rotWithShape="1">
          <a:blip r:embed="rId12"/>
          <a:srcRect l="15853" r="15853"/>
          <a:stretch/>
        </p:blipFill>
        <p:spPr>
          <a:xfrm>
            <a:off x="5311965" y="5829558"/>
            <a:ext cx="552204" cy="822446"/>
          </a:xfrm>
          <a:prstGeom prst="rect">
            <a:avLst/>
          </a:prstGeom>
        </p:spPr>
      </p:pic>
    </p:spTree>
    <p:extLst>
      <p:ext uri="{BB962C8B-B14F-4D97-AF65-F5344CB8AC3E}">
        <p14:creationId xmlns:p14="http://schemas.microsoft.com/office/powerpoint/2010/main" val="34157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3"/>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sp>
        <p:nvSpPr>
          <p:cNvPr id="4" name="TextBox 3">
            <a:extLst>
              <a:ext uri="{FF2B5EF4-FFF2-40B4-BE49-F238E27FC236}">
                <a16:creationId xmlns:a16="http://schemas.microsoft.com/office/drawing/2014/main" id="{25F8B3B1-1296-4CB8-A930-C5C0C099F82E}"/>
              </a:ext>
            </a:extLst>
          </p:cNvPr>
          <p:cNvSpPr txBox="1"/>
          <p:nvPr/>
        </p:nvSpPr>
        <p:spPr>
          <a:xfrm>
            <a:off x="5400760" y="3152646"/>
            <a:ext cx="1096850" cy="938719"/>
          </a:xfrm>
          <a:prstGeom prst="rect">
            <a:avLst/>
          </a:prstGeom>
          <a:noFill/>
        </p:spPr>
        <p:txBody>
          <a:bodyPr wrap="square" rtlCol="0">
            <a:spAutoFit/>
          </a:bodyPr>
          <a:lstStyle/>
          <a:p>
            <a:r>
              <a:rPr lang="en-US" sz="1100" dirty="0">
                <a:latin typeface="Sabon Next LT" panose="02000500000000000000" pitchFamily="2" charset="0"/>
                <a:cs typeface="Sabon Next LT" panose="02000500000000000000" pitchFamily="2" charset="0"/>
              </a:rPr>
              <a:t>Frozen pre-trained weights learnt from images from ImageNet </a:t>
            </a:r>
            <a:endParaRPr lang="en-SG" sz="1100" dirty="0">
              <a:latin typeface="Sabon Next LT" panose="02000500000000000000" pitchFamily="2" charset="0"/>
              <a:cs typeface="Sabon Next LT" panose="02000500000000000000" pitchFamily="2" charset="0"/>
            </a:endParaRPr>
          </a:p>
        </p:txBody>
      </p:sp>
      <p:sp>
        <p:nvSpPr>
          <p:cNvPr id="5" name="Right Brace 4">
            <a:extLst>
              <a:ext uri="{FF2B5EF4-FFF2-40B4-BE49-F238E27FC236}">
                <a16:creationId xmlns:a16="http://schemas.microsoft.com/office/drawing/2014/main" id="{B67797EC-3C8A-4852-8CCF-0461D0B7C4AF}"/>
              </a:ext>
            </a:extLst>
          </p:cNvPr>
          <p:cNvSpPr/>
          <p:nvPr/>
        </p:nvSpPr>
        <p:spPr>
          <a:xfrm>
            <a:off x="5119752" y="1979345"/>
            <a:ext cx="227237" cy="3265953"/>
          </a:xfrm>
          <a:prstGeom prst="rightBrace">
            <a:avLst>
              <a:gd name="adj1" fmla="val 1189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405202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Arrow: Down 9">
            <a:extLst>
              <a:ext uri="{FF2B5EF4-FFF2-40B4-BE49-F238E27FC236}">
                <a16:creationId xmlns:a16="http://schemas.microsoft.com/office/drawing/2014/main" id="{8DEE1B40-CA72-4950-A447-1D3EBE0D1697}"/>
              </a:ext>
            </a:extLst>
          </p:cNvPr>
          <p:cNvSpPr/>
          <p:nvPr/>
        </p:nvSpPr>
        <p:spPr>
          <a:xfrm>
            <a:off x="5271323" y="1942918"/>
            <a:ext cx="484412" cy="44975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47782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3"/>
          <a:stretch>
            <a:fillRect/>
          </a:stretch>
        </p:blipFill>
        <p:spPr>
          <a:xfrm>
            <a:off x="6721444" y="3574417"/>
            <a:ext cx="4430018" cy="1234595"/>
          </a:xfrm>
          <a:prstGeom prst="rect">
            <a:avLst/>
          </a:prstGeom>
        </p:spPr>
      </p:pic>
      <p:sp>
        <p:nvSpPr>
          <p:cNvPr id="4" name="TextBox 3">
            <a:extLst>
              <a:ext uri="{FF2B5EF4-FFF2-40B4-BE49-F238E27FC236}">
                <a16:creationId xmlns:a16="http://schemas.microsoft.com/office/drawing/2014/main" id="{ACCDA5E6-46B2-422C-9F37-8AF8DA6AFF97}"/>
              </a:ext>
            </a:extLst>
          </p:cNvPr>
          <p:cNvSpPr txBox="1"/>
          <p:nvPr/>
        </p:nvSpPr>
        <p:spPr>
          <a:xfrm>
            <a:off x="5630713" y="3979171"/>
            <a:ext cx="1374350" cy="400110"/>
          </a:xfrm>
          <a:prstGeom prst="rect">
            <a:avLst/>
          </a:prstGeom>
          <a:noFill/>
        </p:spPr>
        <p:txBody>
          <a:bodyPr wrap="square" rtlCol="0">
            <a:spAutoFit/>
          </a:bodyPr>
          <a:lstStyle/>
          <a:p>
            <a:r>
              <a:rPr lang="en-US" sz="1000" dirty="0">
                <a:solidFill>
                  <a:srgbClr val="FF0000"/>
                </a:solidFill>
              </a:rPr>
              <a:t>Unfreeze</a:t>
            </a:r>
            <a:r>
              <a:rPr lang="en-US" sz="1000" dirty="0"/>
              <a:t> and </a:t>
            </a:r>
            <a:r>
              <a:rPr lang="en-US" sz="1000" dirty="0">
                <a:solidFill>
                  <a:srgbClr val="FF0000"/>
                </a:solidFill>
              </a:rPr>
              <a:t>retrain</a:t>
            </a:r>
            <a:endParaRPr lang="en-SG" sz="1000" dirty="0">
              <a:solidFill>
                <a:srgbClr val="FF0000"/>
              </a:solidFill>
            </a:endParaRPr>
          </a:p>
        </p:txBody>
      </p:sp>
    </p:spTree>
    <p:extLst>
      <p:ext uri="{BB962C8B-B14F-4D97-AF65-F5344CB8AC3E}">
        <p14:creationId xmlns:p14="http://schemas.microsoft.com/office/powerpoint/2010/main" val="58203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9A3DF717-5296-4FE2-9E73-84C3DE8948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0019" y="1691322"/>
            <a:ext cx="3588432" cy="3632372"/>
          </a:xfrm>
          <a:prstGeom prst="rect">
            <a:avLst/>
          </a:prstGeom>
        </p:spPr>
      </p:pic>
      <p:sp>
        <p:nvSpPr>
          <p:cNvPr id="6" name="TextBox 5">
            <a:extLst>
              <a:ext uri="{FF2B5EF4-FFF2-40B4-BE49-F238E27FC236}">
                <a16:creationId xmlns:a16="http://schemas.microsoft.com/office/drawing/2014/main" id="{A5B46A5A-A02A-47F2-B0AE-4D4208052FF7}"/>
              </a:ext>
            </a:extLst>
          </p:cNvPr>
          <p:cNvSpPr txBox="1"/>
          <p:nvPr/>
        </p:nvSpPr>
        <p:spPr>
          <a:xfrm>
            <a:off x="5780315" y="1869621"/>
            <a:ext cx="5026353" cy="1200329"/>
          </a:xfrm>
          <a:prstGeom prst="rect">
            <a:avLst/>
          </a:prstGeom>
          <a:noFill/>
        </p:spPr>
        <p:txBody>
          <a:bodyPr wrap="square" rtlCol="0">
            <a:spAutoFit/>
          </a:bodyPr>
          <a:lstStyle/>
          <a:p>
            <a:r>
              <a:rPr lang="en-US" dirty="0">
                <a:latin typeface="Sabon Next LT" panose="02000500000000000000" pitchFamily="2" charset="0"/>
                <a:cs typeface="Sabon Next LT" panose="02000500000000000000" pitchFamily="2" charset="0"/>
              </a:rPr>
              <a:t>Steps taken:</a:t>
            </a:r>
          </a:p>
          <a:p>
            <a:pPr marL="342900" indent="-342900">
              <a:buFont typeface="+mj-lt"/>
              <a:buAutoNum type="arabicPeriod"/>
            </a:pPr>
            <a:r>
              <a:rPr lang="en-SG" dirty="0">
                <a:latin typeface="Sabon Next LT" panose="02000500000000000000" pitchFamily="2" charset="0"/>
                <a:cs typeface="Sabon Next LT" panose="02000500000000000000" pitchFamily="2" charset="0"/>
              </a:rPr>
              <a:t>Unfreeze all layers except BN</a:t>
            </a:r>
          </a:p>
          <a:p>
            <a:pPr marL="342900" indent="-342900">
              <a:buFont typeface="+mj-lt"/>
              <a:buAutoNum type="arabicPeriod"/>
            </a:pPr>
            <a:r>
              <a:rPr lang="en-SG" dirty="0">
                <a:latin typeface="Sabon Next LT" panose="02000500000000000000" pitchFamily="2" charset="0"/>
                <a:cs typeface="Sabon Next LT" panose="02000500000000000000" pitchFamily="2" charset="0"/>
              </a:rPr>
              <a:t>Re-train model with RMS prop and smaller learning rate</a:t>
            </a:r>
          </a:p>
        </p:txBody>
      </p:sp>
      <p:sp>
        <p:nvSpPr>
          <p:cNvPr id="7" name="TextBox 6">
            <a:extLst>
              <a:ext uri="{FF2B5EF4-FFF2-40B4-BE49-F238E27FC236}">
                <a16:creationId xmlns:a16="http://schemas.microsoft.com/office/drawing/2014/main" id="{21961FCE-3494-4DB4-8952-7175595B6243}"/>
              </a:ext>
            </a:extLst>
          </p:cNvPr>
          <p:cNvSpPr txBox="1"/>
          <p:nvPr/>
        </p:nvSpPr>
        <p:spPr>
          <a:xfrm>
            <a:off x="3699374" y="2054287"/>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99.8%</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99.8%</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8" name="Title 1">
            <a:extLst>
              <a:ext uri="{FF2B5EF4-FFF2-40B4-BE49-F238E27FC236}">
                <a16:creationId xmlns:a16="http://schemas.microsoft.com/office/drawing/2014/main" id="{E204CDA0-EDED-4AA4-8C33-245542356603}"/>
              </a:ext>
            </a:extLst>
          </p:cNvPr>
          <p:cNvSpPr txBox="1">
            <a:spLocks/>
          </p:cNvSpPr>
          <p:nvPr/>
        </p:nvSpPr>
        <p:spPr>
          <a:xfrm>
            <a:off x="1261872" y="36576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4000" dirty="0"/>
              <a:t>Mobile NET V2 – Unfreeze and re-train</a:t>
            </a:r>
            <a:endParaRPr lang="en-SG" sz="4000" dirty="0"/>
          </a:p>
        </p:txBody>
      </p:sp>
      <p:sp>
        <p:nvSpPr>
          <p:cNvPr id="9" name="TextBox 8">
            <a:extLst>
              <a:ext uri="{FF2B5EF4-FFF2-40B4-BE49-F238E27FC236}">
                <a16:creationId xmlns:a16="http://schemas.microsoft.com/office/drawing/2014/main" id="{52600F1D-D527-4558-B03E-28749D357829}"/>
              </a:ext>
            </a:extLst>
          </p:cNvPr>
          <p:cNvSpPr txBox="1"/>
          <p:nvPr/>
        </p:nvSpPr>
        <p:spPr>
          <a:xfrm>
            <a:off x="1650438" y="5384709"/>
            <a:ext cx="3407594" cy="276999"/>
          </a:xfrm>
          <a:prstGeom prst="rect">
            <a:avLst/>
          </a:prstGeom>
          <a:noFill/>
        </p:spPr>
        <p:txBody>
          <a:bodyPr wrap="square" rtlCol="0">
            <a:spAutoFit/>
          </a:bodyPr>
          <a:lstStyle/>
          <a:p>
            <a:pPr algn="ctr"/>
            <a:r>
              <a:rPr lang="en-US" sz="1200" u="sng" dirty="0">
                <a:latin typeface="+mj-lt"/>
              </a:rPr>
              <a:t>MobileNetV2 – Unfrozen and re-trained</a:t>
            </a:r>
            <a:endParaRPr lang="en-SG" sz="1200" u="sng" dirty="0">
              <a:latin typeface="+mj-lt"/>
            </a:endParaRPr>
          </a:p>
        </p:txBody>
      </p:sp>
    </p:spTree>
    <p:extLst>
      <p:ext uri="{BB962C8B-B14F-4D97-AF65-F5344CB8AC3E}">
        <p14:creationId xmlns:p14="http://schemas.microsoft.com/office/powerpoint/2010/main" val="333970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D8F2-17EB-4434-A949-E8E937AFF587}"/>
              </a:ext>
            </a:extLst>
          </p:cNvPr>
          <p:cNvSpPr>
            <a:spLocks noGrp="1"/>
          </p:cNvSpPr>
          <p:nvPr>
            <p:ph type="title"/>
          </p:nvPr>
        </p:nvSpPr>
        <p:spPr/>
        <p:txBody>
          <a:bodyPr/>
          <a:lstStyle/>
          <a:p>
            <a:r>
              <a:rPr lang="en-US" dirty="0"/>
              <a:t>MobileNetV2</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EACB71FA-4105-454D-9835-FDA467A07A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14" y="2049144"/>
            <a:ext cx="4013688" cy="3430905"/>
          </a:xfrm>
        </p:spPr>
      </p:pic>
      <p:graphicFrame>
        <p:nvGraphicFramePr>
          <p:cNvPr id="4" name="Table 12">
            <a:extLst>
              <a:ext uri="{FF2B5EF4-FFF2-40B4-BE49-F238E27FC236}">
                <a16:creationId xmlns:a16="http://schemas.microsoft.com/office/drawing/2014/main" id="{72718C2C-EA6A-4B07-B09A-C3ACEE9634AC}"/>
              </a:ext>
            </a:extLst>
          </p:cNvPr>
          <p:cNvGraphicFramePr>
            <a:graphicFrameLocks noGrp="1"/>
          </p:cNvGraphicFramePr>
          <p:nvPr>
            <p:extLst>
              <p:ext uri="{D42A27DB-BD31-4B8C-83A1-F6EECF244321}">
                <p14:modId xmlns:p14="http://schemas.microsoft.com/office/powerpoint/2010/main" val="303518369"/>
              </p:ext>
            </p:extLst>
          </p:nvPr>
        </p:nvGraphicFramePr>
        <p:xfrm>
          <a:off x="4384254" y="2165894"/>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6" name="TextBox 5">
            <a:extLst>
              <a:ext uri="{FF2B5EF4-FFF2-40B4-BE49-F238E27FC236}">
                <a16:creationId xmlns:a16="http://schemas.microsoft.com/office/drawing/2014/main" id="{1F8163A3-BCC2-4E32-8771-E6516CB3650B}"/>
              </a:ext>
            </a:extLst>
          </p:cNvPr>
          <p:cNvSpPr txBox="1"/>
          <p:nvPr/>
        </p:nvSpPr>
        <p:spPr>
          <a:xfrm>
            <a:off x="4493840" y="2165894"/>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7" name="TextBox 6">
            <a:extLst>
              <a:ext uri="{FF2B5EF4-FFF2-40B4-BE49-F238E27FC236}">
                <a16:creationId xmlns:a16="http://schemas.microsoft.com/office/drawing/2014/main" id="{C8AD564D-CD71-414F-A510-D51417F272FC}"/>
              </a:ext>
            </a:extLst>
          </p:cNvPr>
          <p:cNvSpPr txBox="1"/>
          <p:nvPr/>
        </p:nvSpPr>
        <p:spPr>
          <a:xfrm>
            <a:off x="7698322" y="2165894"/>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4" name="Picture 13">
            <a:extLst>
              <a:ext uri="{FF2B5EF4-FFF2-40B4-BE49-F238E27FC236}">
                <a16:creationId xmlns:a16="http://schemas.microsoft.com/office/drawing/2014/main" id="{40A1E89A-9169-4B78-A075-1023116A35A1}"/>
              </a:ext>
            </a:extLst>
          </p:cNvPr>
          <p:cNvPicPr>
            <a:picLocks noChangeAspect="1"/>
          </p:cNvPicPr>
          <p:nvPr/>
        </p:nvPicPr>
        <p:blipFill>
          <a:blip r:embed="rId4"/>
          <a:stretch>
            <a:fillRect/>
          </a:stretch>
        </p:blipFill>
        <p:spPr>
          <a:xfrm>
            <a:off x="4493840" y="2580512"/>
            <a:ext cx="1020582" cy="993724"/>
          </a:xfrm>
          <a:prstGeom prst="rect">
            <a:avLst/>
          </a:prstGeom>
        </p:spPr>
      </p:pic>
      <p:pic>
        <p:nvPicPr>
          <p:cNvPr id="16" name="Picture 15">
            <a:extLst>
              <a:ext uri="{FF2B5EF4-FFF2-40B4-BE49-F238E27FC236}">
                <a16:creationId xmlns:a16="http://schemas.microsoft.com/office/drawing/2014/main" id="{84A07959-6A2F-4791-9C72-A5B50FF23716}"/>
              </a:ext>
            </a:extLst>
          </p:cNvPr>
          <p:cNvPicPr>
            <a:picLocks noChangeAspect="1"/>
          </p:cNvPicPr>
          <p:nvPr/>
        </p:nvPicPr>
        <p:blipFill>
          <a:blip r:embed="rId5"/>
          <a:stretch>
            <a:fillRect/>
          </a:stretch>
        </p:blipFill>
        <p:spPr>
          <a:xfrm>
            <a:off x="5817241" y="2569847"/>
            <a:ext cx="959797" cy="1014469"/>
          </a:xfrm>
          <a:prstGeom prst="rect">
            <a:avLst/>
          </a:prstGeom>
        </p:spPr>
      </p:pic>
      <p:pic>
        <p:nvPicPr>
          <p:cNvPr id="18" name="Picture 17">
            <a:extLst>
              <a:ext uri="{FF2B5EF4-FFF2-40B4-BE49-F238E27FC236}">
                <a16:creationId xmlns:a16="http://schemas.microsoft.com/office/drawing/2014/main" id="{5260042F-9A16-4ACA-AD25-68D0785E4375}"/>
              </a:ext>
            </a:extLst>
          </p:cNvPr>
          <p:cNvPicPr>
            <a:picLocks noChangeAspect="1"/>
          </p:cNvPicPr>
          <p:nvPr/>
        </p:nvPicPr>
        <p:blipFill>
          <a:blip r:embed="rId6"/>
          <a:stretch>
            <a:fillRect/>
          </a:stretch>
        </p:blipFill>
        <p:spPr>
          <a:xfrm>
            <a:off x="5843645" y="3767361"/>
            <a:ext cx="4798955" cy="970063"/>
          </a:xfrm>
          <a:prstGeom prst="rect">
            <a:avLst/>
          </a:prstGeom>
        </p:spPr>
      </p:pic>
      <p:pic>
        <p:nvPicPr>
          <p:cNvPr id="19" name="Picture 18">
            <a:extLst>
              <a:ext uri="{FF2B5EF4-FFF2-40B4-BE49-F238E27FC236}">
                <a16:creationId xmlns:a16="http://schemas.microsoft.com/office/drawing/2014/main" id="{8BADB8CA-7CBC-4BE8-BBF3-1B486D992385}"/>
              </a:ext>
            </a:extLst>
          </p:cNvPr>
          <p:cNvPicPr>
            <a:picLocks noChangeAspect="1"/>
          </p:cNvPicPr>
          <p:nvPr/>
        </p:nvPicPr>
        <p:blipFill>
          <a:blip r:embed="rId7"/>
          <a:stretch>
            <a:fillRect/>
          </a:stretch>
        </p:blipFill>
        <p:spPr>
          <a:xfrm>
            <a:off x="4571392" y="3767362"/>
            <a:ext cx="885833" cy="926796"/>
          </a:xfrm>
          <a:prstGeom prst="rect">
            <a:avLst/>
          </a:prstGeom>
        </p:spPr>
      </p:pic>
      <p:pic>
        <p:nvPicPr>
          <p:cNvPr id="21" name="Picture 20">
            <a:extLst>
              <a:ext uri="{FF2B5EF4-FFF2-40B4-BE49-F238E27FC236}">
                <a16:creationId xmlns:a16="http://schemas.microsoft.com/office/drawing/2014/main" id="{6C2ADF86-ED97-4851-8646-F33112DA2AF4}"/>
              </a:ext>
            </a:extLst>
          </p:cNvPr>
          <p:cNvPicPr>
            <a:picLocks noChangeAspect="1"/>
          </p:cNvPicPr>
          <p:nvPr/>
        </p:nvPicPr>
        <p:blipFill rotWithShape="1">
          <a:blip r:embed="rId8"/>
          <a:srcRect l="841"/>
          <a:stretch/>
        </p:blipFill>
        <p:spPr>
          <a:xfrm>
            <a:off x="5843645" y="4920468"/>
            <a:ext cx="3080394" cy="1016908"/>
          </a:xfrm>
          <a:prstGeom prst="rect">
            <a:avLst/>
          </a:prstGeom>
        </p:spPr>
      </p:pic>
      <p:pic>
        <p:nvPicPr>
          <p:cNvPr id="23" name="Picture 22">
            <a:extLst>
              <a:ext uri="{FF2B5EF4-FFF2-40B4-BE49-F238E27FC236}">
                <a16:creationId xmlns:a16="http://schemas.microsoft.com/office/drawing/2014/main" id="{81B44FE2-1646-4B7D-9DB0-E603355A407D}"/>
              </a:ext>
            </a:extLst>
          </p:cNvPr>
          <p:cNvPicPr>
            <a:picLocks noChangeAspect="1"/>
          </p:cNvPicPr>
          <p:nvPr/>
        </p:nvPicPr>
        <p:blipFill>
          <a:blip r:embed="rId9"/>
          <a:stretch>
            <a:fillRect/>
          </a:stretch>
        </p:blipFill>
        <p:spPr>
          <a:xfrm>
            <a:off x="4562422" y="4920468"/>
            <a:ext cx="952000" cy="1016909"/>
          </a:xfrm>
          <a:prstGeom prst="rect">
            <a:avLst/>
          </a:prstGeom>
        </p:spPr>
      </p:pic>
      <p:sp>
        <p:nvSpPr>
          <p:cNvPr id="13" name="TextBox 12">
            <a:extLst>
              <a:ext uri="{FF2B5EF4-FFF2-40B4-BE49-F238E27FC236}">
                <a16:creationId xmlns:a16="http://schemas.microsoft.com/office/drawing/2014/main" id="{77C22F05-A788-49E3-9E43-DA5ADAD5A671}"/>
              </a:ext>
            </a:extLst>
          </p:cNvPr>
          <p:cNvSpPr txBox="1"/>
          <p:nvPr/>
        </p:nvSpPr>
        <p:spPr>
          <a:xfrm>
            <a:off x="6393102" y="1779252"/>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756884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BCA8-495F-41EC-BE5B-1D4A8A461E2F}"/>
              </a:ext>
            </a:extLst>
          </p:cNvPr>
          <p:cNvSpPr>
            <a:spLocks noGrp="1"/>
          </p:cNvSpPr>
          <p:nvPr>
            <p:ph type="title"/>
          </p:nvPr>
        </p:nvSpPr>
        <p:spPr>
          <a:xfrm>
            <a:off x="453608" y="-82569"/>
            <a:ext cx="9692640" cy="1325562"/>
          </a:xfrm>
        </p:spPr>
        <p:txBody>
          <a:bodyPr/>
          <a:lstStyle/>
          <a:p>
            <a:r>
              <a:rPr lang="en-US" dirty="0"/>
              <a:t>Summary Score Table</a:t>
            </a:r>
            <a:endParaRPr lang="en-SG" dirty="0"/>
          </a:p>
        </p:txBody>
      </p:sp>
      <p:pic>
        <p:nvPicPr>
          <p:cNvPr id="5" name="Content Placeholder 4">
            <a:extLst>
              <a:ext uri="{FF2B5EF4-FFF2-40B4-BE49-F238E27FC236}">
                <a16:creationId xmlns:a16="http://schemas.microsoft.com/office/drawing/2014/main" id="{04245F19-CD00-4327-A564-79CDE164D834}"/>
              </a:ext>
            </a:extLst>
          </p:cNvPr>
          <p:cNvPicPr>
            <a:picLocks noGrp="1" noChangeAspect="1"/>
          </p:cNvPicPr>
          <p:nvPr>
            <p:ph idx="1"/>
          </p:nvPr>
        </p:nvPicPr>
        <p:blipFill>
          <a:blip r:embed="rId3"/>
          <a:stretch>
            <a:fillRect/>
          </a:stretch>
        </p:blipFill>
        <p:spPr>
          <a:xfrm>
            <a:off x="243704" y="1259354"/>
            <a:ext cx="10772676" cy="1501061"/>
          </a:xfrm>
        </p:spPr>
      </p:pic>
      <p:sp>
        <p:nvSpPr>
          <p:cNvPr id="7" name="TextBox 6">
            <a:extLst>
              <a:ext uri="{FF2B5EF4-FFF2-40B4-BE49-F238E27FC236}">
                <a16:creationId xmlns:a16="http://schemas.microsoft.com/office/drawing/2014/main" id="{DFCBD6AC-5F95-4482-A95F-C4D92F60DB31}"/>
              </a:ext>
            </a:extLst>
          </p:cNvPr>
          <p:cNvSpPr txBox="1"/>
          <p:nvPr/>
        </p:nvSpPr>
        <p:spPr>
          <a:xfrm>
            <a:off x="143147" y="2792897"/>
            <a:ext cx="9806940" cy="923330"/>
          </a:xfrm>
          <a:prstGeom prst="rect">
            <a:avLst/>
          </a:prstGeom>
          <a:noFill/>
        </p:spPr>
        <p:txBody>
          <a:bodyPr wrap="square">
            <a:spAutoFit/>
          </a:bodyPr>
          <a:lstStyle/>
          <a:p>
            <a:r>
              <a:rPr lang="en-US" dirty="0">
                <a:latin typeface="Sabon Next LT" panose="02000500000000000000" pitchFamily="2" charset="0"/>
                <a:cs typeface="Sabon Next LT" panose="02000500000000000000" pitchFamily="2" charset="0"/>
              </a:rPr>
              <a:t>MobileNetV2 has the highest score of 0.998 as compared to VGG16 after fine-tuning.</a:t>
            </a:r>
          </a:p>
          <a:p>
            <a:endParaRPr lang="en-US" dirty="0">
              <a:latin typeface="Sabon Next LT" panose="02000500000000000000" pitchFamily="2" charset="0"/>
              <a:cs typeface="Sabon Next LT" panose="02000500000000000000" pitchFamily="2" charset="0"/>
            </a:endParaRPr>
          </a:p>
          <a:p>
            <a:r>
              <a:rPr lang="en-US" b="1" dirty="0">
                <a:latin typeface="Sabon Next LT" panose="02000500000000000000" pitchFamily="2" charset="0"/>
                <a:cs typeface="Sabon Next LT" panose="02000500000000000000" pitchFamily="2" charset="0"/>
              </a:rPr>
              <a:t>Production Model: </a:t>
            </a:r>
            <a:r>
              <a:rPr lang="en-US" dirty="0">
                <a:latin typeface="Sabon Next LT" panose="02000500000000000000" pitchFamily="2" charset="0"/>
                <a:cs typeface="Sabon Next LT" panose="02000500000000000000" pitchFamily="2" charset="0"/>
              </a:rPr>
              <a:t>MobileNetV2 (low-cost operation and good prediction)</a:t>
            </a:r>
          </a:p>
        </p:txBody>
      </p:sp>
      <p:pic>
        <p:nvPicPr>
          <p:cNvPr id="6" name="Content Placeholder 3" descr="Text&#10;&#10;Description automatically generated">
            <a:extLst>
              <a:ext uri="{FF2B5EF4-FFF2-40B4-BE49-F238E27FC236}">
                <a16:creationId xmlns:a16="http://schemas.microsoft.com/office/drawing/2014/main" id="{7115081B-FA47-40FA-9E11-9266F5EA9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350" y="3898177"/>
            <a:ext cx="2511209" cy="254195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1E93E1-AEFF-4B4A-A3CD-11F6647D6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747" y="3882484"/>
            <a:ext cx="2573345" cy="2573345"/>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C246A1EE-2A0E-4C16-ADC7-28199CD93A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608" y="3882484"/>
            <a:ext cx="2578532" cy="2573345"/>
          </a:xfrm>
          <a:prstGeom prst="rect">
            <a:avLst/>
          </a:prstGeom>
        </p:spPr>
      </p:pic>
      <p:sp>
        <p:nvSpPr>
          <p:cNvPr id="3" name="TextBox 2">
            <a:extLst>
              <a:ext uri="{FF2B5EF4-FFF2-40B4-BE49-F238E27FC236}">
                <a16:creationId xmlns:a16="http://schemas.microsoft.com/office/drawing/2014/main" id="{1B358D89-13F0-469F-B2B1-F68619746820}"/>
              </a:ext>
            </a:extLst>
          </p:cNvPr>
          <p:cNvSpPr txBox="1"/>
          <p:nvPr/>
        </p:nvSpPr>
        <p:spPr>
          <a:xfrm>
            <a:off x="1313910" y="6455829"/>
            <a:ext cx="857927"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Base model</a:t>
            </a:r>
            <a:endParaRPr lang="en-SG" sz="1100" u="sng" dirty="0">
              <a:latin typeface="Sabon Next LT" panose="02000500000000000000" pitchFamily="2" charset="0"/>
              <a:cs typeface="Sabon Next LT" panose="02000500000000000000" pitchFamily="2" charset="0"/>
            </a:endParaRPr>
          </a:p>
        </p:txBody>
      </p:sp>
      <p:sp>
        <p:nvSpPr>
          <p:cNvPr id="10" name="TextBox 9">
            <a:extLst>
              <a:ext uri="{FF2B5EF4-FFF2-40B4-BE49-F238E27FC236}">
                <a16:creationId xmlns:a16="http://schemas.microsoft.com/office/drawing/2014/main" id="{C46704A0-61AA-4D38-BAA0-63E07AE358D7}"/>
              </a:ext>
            </a:extLst>
          </p:cNvPr>
          <p:cNvSpPr txBox="1"/>
          <p:nvPr/>
        </p:nvSpPr>
        <p:spPr>
          <a:xfrm>
            <a:off x="5201078" y="6455829"/>
            <a:ext cx="1051891"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VGG16 Model</a:t>
            </a:r>
            <a:endParaRPr lang="en-SG" sz="1100" u="sng" dirty="0">
              <a:latin typeface="Sabon Next LT" panose="02000500000000000000" pitchFamily="2" charset="0"/>
              <a:cs typeface="Sabon Next LT" panose="02000500000000000000" pitchFamily="2" charset="0"/>
            </a:endParaRPr>
          </a:p>
        </p:txBody>
      </p:sp>
      <p:sp>
        <p:nvSpPr>
          <p:cNvPr id="11" name="TextBox 10">
            <a:extLst>
              <a:ext uri="{FF2B5EF4-FFF2-40B4-BE49-F238E27FC236}">
                <a16:creationId xmlns:a16="http://schemas.microsoft.com/office/drawing/2014/main" id="{1C4B684A-FD9C-4950-B579-F903BD3CB162}"/>
              </a:ext>
            </a:extLst>
          </p:cNvPr>
          <p:cNvSpPr txBox="1"/>
          <p:nvPr/>
        </p:nvSpPr>
        <p:spPr>
          <a:xfrm>
            <a:off x="8733682" y="6455829"/>
            <a:ext cx="1412566"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MobileNetV2 Model</a:t>
            </a:r>
            <a:endParaRPr lang="en-SG" sz="1100" u="sng" dirty="0">
              <a:latin typeface="Sabon Next LT" panose="02000500000000000000" pitchFamily="2" charset="0"/>
              <a:cs typeface="Sabon Next LT" panose="02000500000000000000" pitchFamily="2" charset="0"/>
            </a:endParaRPr>
          </a:p>
        </p:txBody>
      </p:sp>
      <p:sp>
        <p:nvSpPr>
          <p:cNvPr id="4" name="Rectangle: Rounded Corners 3">
            <a:extLst>
              <a:ext uri="{FF2B5EF4-FFF2-40B4-BE49-F238E27FC236}">
                <a16:creationId xmlns:a16="http://schemas.microsoft.com/office/drawing/2014/main" id="{0BA36955-9DCD-410D-A13A-340E80458CCD}"/>
              </a:ext>
            </a:extLst>
          </p:cNvPr>
          <p:cNvSpPr/>
          <p:nvPr/>
        </p:nvSpPr>
        <p:spPr>
          <a:xfrm>
            <a:off x="7919357" y="3882484"/>
            <a:ext cx="2891032" cy="2834955"/>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087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Feature maps</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normAutofit fontScale="92500" lnSpcReduction="20000"/>
          </a:bodyPr>
          <a:lstStyle/>
          <a:p>
            <a:r>
              <a:rPr lang="en-US" dirty="0"/>
              <a:t>Comparison between </a:t>
            </a:r>
          </a:p>
          <a:p>
            <a:r>
              <a:rPr lang="en-US" dirty="0">
                <a:solidFill>
                  <a:srgbClr val="FF0000"/>
                </a:solidFill>
              </a:rPr>
              <a:t>MobileNetV2_Pre-trained weight Model</a:t>
            </a:r>
          </a:p>
          <a:p>
            <a:r>
              <a:rPr lang="en-US" dirty="0"/>
              <a:t>Vs</a:t>
            </a:r>
          </a:p>
          <a:p>
            <a:r>
              <a:rPr lang="en-US" dirty="0">
                <a:highlight>
                  <a:srgbClr val="339966"/>
                </a:highlight>
              </a:rPr>
              <a:t>MobileNetV2_Unfrozen and re-trained Model</a:t>
            </a:r>
            <a:endParaRPr lang="en-SG" dirty="0">
              <a:highlight>
                <a:srgbClr val="339966"/>
              </a:highlight>
            </a:endParaRPr>
          </a:p>
        </p:txBody>
      </p:sp>
    </p:spTree>
    <p:extLst>
      <p:ext uri="{BB962C8B-B14F-4D97-AF65-F5344CB8AC3E}">
        <p14:creationId xmlns:p14="http://schemas.microsoft.com/office/powerpoint/2010/main" val="49063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6C4EC7E-0D7E-4A60-834C-03E05870C580}"/>
              </a:ext>
            </a:extLst>
          </p:cNvPr>
          <p:cNvPicPr>
            <a:picLocks noChangeAspect="1"/>
          </p:cNvPicPr>
          <p:nvPr/>
        </p:nvPicPr>
        <p:blipFill rotWithShape="1">
          <a:blip r:embed="rId3">
            <a:extLst>
              <a:ext uri="{28A0092B-C50C-407E-A947-70E740481C1C}">
                <a14:useLocalDpi xmlns:a14="http://schemas.microsoft.com/office/drawing/2010/main" val="0"/>
              </a:ext>
            </a:extLst>
          </a:blip>
          <a:srcRect l="25571" t="14454" r="21899"/>
          <a:stretch/>
        </p:blipFill>
        <p:spPr>
          <a:xfrm>
            <a:off x="72490" y="6085964"/>
            <a:ext cx="11052816" cy="791608"/>
          </a:xfrm>
          <a:prstGeom prst="rect">
            <a:avLst/>
          </a:prstGeom>
        </p:spPr>
      </p:pic>
      <p:pic>
        <p:nvPicPr>
          <p:cNvPr id="47" name="Picture 46">
            <a:extLst>
              <a:ext uri="{FF2B5EF4-FFF2-40B4-BE49-F238E27FC236}">
                <a16:creationId xmlns:a16="http://schemas.microsoft.com/office/drawing/2014/main" id="{B070E285-4FCC-4390-B8C9-FC529C24FB14}"/>
              </a:ext>
            </a:extLst>
          </p:cNvPr>
          <p:cNvPicPr>
            <a:picLocks noChangeAspect="1"/>
          </p:cNvPicPr>
          <p:nvPr/>
        </p:nvPicPr>
        <p:blipFill>
          <a:blip r:embed="rId4"/>
          <a:stretch>
            <a:fillRect/>
          </a:stretch>
        </p:blipFill>
        <p:spPr>
          <a:xfrm>
            <a:off x="9119399" y="249425"/>
            <a:ext cx="1675602" cy="1325562"/>
          </a:xfrm>
          <a:prstGeom prst="rect">
            <a:avLst/>
          </a:prstGeom>
        </p:spPr>
      </p:pic>
      <p:sp>
        <p:nvSpPr>
          <p:cNvPr id="2" name="Title 1">
            <a:extLst>
              <a:ext uri="{FF2B5EF4-FFF2-40B4-BE49-F238E27FC236}">
                <a16:creationId xmlns:a16="http://schemas.microsoft.com/office/drawing/2014/main" id="{5275F91F-482F-4772-8230-D2ADEDF75E93}"/>
              </a:ext>
            </a:extLst>
          </p:cNvPr>
          <p:cNvSpPr>
            <a:spLocks noGrp="1"/>
          </p:cNvSpPr>
          <p:nvPr>
            <p:ph type="title"/>
          </p:nvPr>
        </p:nvSpPr>
        <p:spPr>
          <a:xfrm>
            <a:off x="816527" y="-79448"/>
            <a:ext cx="9692640" cy="1325562"/>
          </a:xfrm>
        </p:spPr>
        <p:txBody>
          <a:bodyPr/>
          <a:lstStyle/>
          <a:p>
            <a:r>
              <a:rPr lang="en-US" dirty="0"/>
              <a:t>Feature maps: Coriander</a:t>
            </a:r>
            <a:endParaRPr lang="en-SG" dirty="0"/>
          </a:p>
        </p:txBody>
      </p:sp>
      <p:pic>
        <p:nvPicPr>
          <p:cNvPr id="21" name="Content Placeholder 20">
            <a:extLst>
              <a:ext uri="{FF2B5EF4-FFF2-40B4-BE49-F238E27FC236}">
                <a16:creationId xmlns:a16="http://schemas.microsoft.com/office/drawing/2014/main" id="{58CC13B1-9175-4B37-894A-7EAEF2AC751C}"/>
              </a:ext>
            </a:extLst>
          </p:cNvPr>
          <p:cNvPicPr>
            <a:picLocks noGrp="1" noChangeAspect="1"/>
          </p:cNvPicPr>
          <p:nvPr>
            <p:ph idx="1"/>
          </p:nvPr>
        </p:nvPicPr>
        <p:blipFill>
          <a:blip r:embed="rId5"/>
          <a:stretch>
            <a:fillRect/>
          </a:stretch>
        </p:blipFill>
        <p:spPr>
          <a:xfrm>
            <a:off x="167457" y="1625900"/>
            <a:ext cx="5241607" cy="2464685"/>
          </a:xfrm>
        </p:spPr>
      </p:pic>
      <p:pic>
        <p:nvPicPr>
          <p:cNvPr id="23" name="Picture 22">
            <a:extLst>
              <a:ext uri="{FF2B5EF4-FFF2-40B4-BE49-F238E27FC236}">
                <a16:creationId xmlns:a16="http://schemas.microsoft.com/office/drawing/2014/main" id="{843F5608-D1B3-4889-88E7-6C0F6380F5A2}"/>
              </a:ext>
            </a:extLst>
          </p:cNvPr>
          <p:cNvPicPr>
            <a:picLocks noChangeAspect="1"/>
          </p:cNvPicPr>
          <p:nvPr/>
        </p:nvPicPr>
        <p:blipFill>
          <a:blip r:embed="rId6"/>
          <a:stretch>
            <a:fillRect/>
          </a:stretch>
        </p:blipFill>
        <p:spPr>
          <a:xfrm>
            <a:off x="5682113" y="1657533"/>
            <a:ext cx="5448301" cy="2453796"/>
          </a:xfrm>
          <a:prstGeom prst="rect">
            <a:avLst/>
          </a:prstGeom>
        </p:spPr>
      </p:pic>
      <p:sp>
        <p:nvSpPr>
          <p:cNvPr id="24" name="TextBox 23">
            <a:extLst>
              <a:ext uri="{FF2B5EF4-FFF2-40B4-BE49-F238E27FC236}">
                <a16:creationId xmlns:a16="http://schemas.microsoft.com/office/drawing/2014/main" id="{01A6E48D-F110-4308-805B-3F13805CEC81}"/>
              </a:ext>
            </a:extLst>
          </p:cNvPr>
          <p:cNvSpPr txBox="1"/>
          <p:nvPr/>
        </p:nvSpPr>
        <p:spPr>
          <a:xfrm>
            <a:off x="1581166" y="1380534"/>
            <a:ext cx="2414187" cy="276999"/>
          </a:xfrm>
          <a:prstGeom prst="rect">
            <a:avLst/>
          </a:prstGeom>
          <a:noFill/>
        </p:spPr>
        <p:txBody>
          <a:bodyPr wrap="none" rtlCol="0">
            <a:spAutoFit/>
          </a:bodyPr>
          <a:lstStyle/>
          <a:p>
            <a:r>
              <a:rPr lang="en-US" sz="1200" dirty="0">
                <a:solidFill>
                  <a:srgbClr val="FF0000"/>
                </a:solidFill>
                <a:latin typeface="Sabon Next LT" panose="02000500000000000000" pitchFamily="2" charset="0"/>
                <a:cs typeface="Sabon Next LT" panose="02000500000000000000" pitchFamily="2" charset="0"/>
              </a:rPr>
              <a:t>MobileNetV2_Pre-trained weights</a:t>
            </a:r>
            <a:endParaRPr lang="en-SG" sz="1200" dirty="0">
              <a:solidFill>
                <a:srgbClr val="FF0000"/>
              </a:solidFill>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7D048F3D-5358-4748-AFF5-20C6400A8908}"/>
              </a:ext>
            </a:extLst>
          </p:cNvPr>
          <p:cNvSpPr txBox="1"/>
          <p:nvPr/>
        </p:nvSpPr>
        <p:spPr>
          <a:xfrm>
            <a:off x="6855325" y="1380533"/>
            <a:ext cx="3101875" cy="276999"/>
          </a:xfrm>
          <a:prstGeom prst="rect">
            <a:avLst/>
          </a:prstGeom>
          <a:noFill/>
        </p:spPr>
        <p:txBody>
          <a:bodyPr wrap="none" rtlCol="0">
            <a:spAutoFit/>
          </a:bodyPr>
          <a:lstStyle/>
          <a:p>
            <a:r>
              <a:rPr lang="en-US" sz="1200" dirty="0">
                <a:solidFill>
                  <a:schemeClr val="bg1"/>
                </a:solidFill>
                <a:highlight>
                  <a:srgbClr val="339966"/>
                </a:highlight>
                <a:latin typeface="Sabon Next LT" panose="02000500000000000000" pitchFamily="2" charset="0"/>
                <a:cs typeface="Sabon Next LT" panose="02000500000000000000" pitchFamily="2" charset="0"/>
              </a:rPr>
              <a:t>MobileNetV2_Unfrozen and Fully re-trained</a:t>
            </a:r>
            <a:endParaRPr lang="en-SG" sz="1200" dirty="0">
              <a:solidFill>
                <a:schemeClr val="bg1"/>
              </a:solidFill>
              <a:highlight>
                <a:srgbClr val="339966"/>
              </a:highlight>
              <a:latin typeface="Sabon Next LT" panose="02000500000000000000" pitchFamily="2" charset="0"/>
              <a:cs typeface="Sabon Next LT" panose="02000500000000000000" pitchFamily="2" charset="0"/>
            </a:endParaRPr>
          </a:p>
        </p:txBody>
      </p:sp>
      <p:sp>
        <p:nvSpPr>
          <p:cNvPr id="26" name="TextBox 25">
            <a:extLst>
              <a:ext uri="{FF2B5EF4-FFF2-40B4-BE49-F238E27FC236}">
                <a16:creationId xmlns:a16="http://schemas.microsoft.com/office/drawing/2014/main" id="{624BA503-DA5E-492E-A806-D6A5F0829909}"/>
              </a:ext>
            </a:extLst>
          </p:cNvPr>
          <p:cNvSpPr txBox="1"/>
          <p:nvPr/>
        </p:nvSpPr>
        <p:spPr>
          <a:xfrm>
            <a:off x="4277167" y="4227591"/>
            <a:ext cx="2414187" cy="276999"/>
          </a:xfrm>
          <a:prstGeom prst="rect">
            <a:avLst/>
          </a:prstGeom>
          <a:noFill/>
        </p:spPr>
        <p:txBody>
          <a:bodyPr wrap="none" rtlCol="0">
            <a:spAutoFit/>
          </a:bodyPr>
          <a:lstStyle/>
          <a:p>
            <a:r>
              <a:rPr lang="en-US" sz="1200" dirty="0">
                <a:solidFill>
                  <a:srgbClr val="FF0000"/>
                </a:solidFill>
                <a:latin typeface="Sabon Next LT" panose="02000500000000000000" pitchFamily="2" charset="0"/>
                <a:cs typeface="Sabon Next LT" panose="02000500000000000000" pitchFamily="2" charset="0"/>
              </a:rPr>
              <a:t>MobileNetV2_Pre-trained weights</a:t>
            </a:r>
            <a:endParaRPr lang="en-SG" sz="1200" dirty="0">
              <a:solidFill>
                <a:srgbClr val="FF0000"/>
              </a:solidFill>
              <a:latin typeface="Sabon Next LT" panose="02000500000000000000" pitchFamily="2" charset="0"/>
              <a:cs typeface="Sabon Next LT" panose="02000500000000000000" pitchFamily="2" charset="0"/>
            </a:endParaRPr>
          </a:p>
        </p:txBody>
      </p:sp>
      <p:sp>
        <p:nvSpPr>
          <p:cNvPr id="29" name="TextBox 28">
            <a:extLst>
              <a:ext uri="{FF2B5EF4-FFF2-40B4-BE49-F238E27FC236}">
                <a16:creationId xmlns:a16="http://schemas.microsoft.com/office/drawing/2014/main" id="{4AFD5157-BF3F-4474-B828-78EBA201D85A}"/>
              </a:ext>
            </a:extLst>
          </p:cNvPr>
          <p:cNvSpPr txBox="1"/>
          <p:nvPr/>
        </p:nvSpPr>
        <p:spPr>
          <a:xfrm>
            <a:off x="4028724" y="5613200"/>
            <a:ext cx="3140347" cy="276999"/>
          </a:xfrm>
          <a:prstGeom prst="rect">
            <a:avLst/>
          </a:prstGeom>
          <a:noFill/>
        </p:spPr>
        <p:txBody>
          <a:bodyPr wrap="none" rtlCol="0">
            <a:spAutoFit/>
          </a:bodyPr>
          <a:lstStyle/>
          <a:p>
            <a:r>
              <a:rPr lang="en-US" sz="1200" dirty="0">
                <a:solidFill>
                  <a:schemeClr val="bg1"/>
                </a:solidFill>
                <a:highlight>
                  <a:srgbClr val="339966"/>
                </a:highlight>
                <a:latin typeface="Sabon Next LT" panose="02000500000000000000" pitchFamily="2" charset="0"/>
                <a:cs typeface="Sabon Next LT" panose="02000500000000000000" pitchFamily="2" charset="0"/>
              </a:rPr>
              <a:t>MobileNetV2_ Unfrozen and Fully retrained</a:t>
            </a:r>
            <a:endParaRPr lang="en-SG" sz="1200" dirty="0">
              <a:solidFill>
                <a:schemeClr val="bg1"/>
              </a:solidFill>
              <a:highlight>
                <a:srgbClr val="339966"/>
              </a:highlight>
              <a:latin typeface="Sabon Next LT" panose="02000500000000000000" pitchFamily="2" charset="0"/>
              <a:cs typeface="Sabon Next LT" panose="02000500000000000000" pitchFamily="2" charset="0"/>
            </a:endParaRPr>
          </a:p>
        </p:txBody>
      </p:sp>
      <p:cxnSp>
        <p:nvCxnSpPr>
          <p:cNvPr id="31" name="Straight Arrow Connector 30">
            <a:extLst>
              <a:ext uri="{FF2B5EF4-FFF2-40B4-BE49-F238E27FC236}">
                <a16:creationId xmlns:a16="http://schemas.microsoft.com/office/drawing/2014/main" id="{AEE0CAE3-4D8D-4FED-9BAB-217C7CC653F9}"/>
              </a:ext>
            </a:extLst>
          </p:cNvPr>
          <p:cNvCxnSpPr>
            <a:cxnSpLocks/>
            <a:endCxn id="36" idx="2"/>
          </p:cNvCxnSpPr>
          <p:nvPr/>
        </p:nvCxnSpPr>
        <p:spPr>
          <a:xfrm flipV="1">
            <a:off x="1760220" y="6021004"/>
            <a:ext cx="585461" cy="330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9FBC59-3990-4101-B1D8-00F09375CB51}"/>
              </a:ext>
            </a:extLst>
          </p:cNvPr>
          <p:cNvCxnSpPr>
            <a:cxnSpLocks/>
          </p:cNvCxnSpPr>
          <p:nvPr/>
        </p:nvCxnSpPr>
        <p:spPr>
          <a:xfrm flipH="1" flipV="1">
            <a:off x="3098782" y="6021005"/>
            <a:ext cx="3032399" cy="26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5AFBEE-EE1C-43B9-9757-25FAD25E5FB7}"/>
              </a:ext>
            </a:extLst>
          </p:cNvPr>
          <p:cNvCxnSpPr>
            <a:cxnSpLocks/>
            <a:endCxn id="36" idx="3"/>
          </p:cNvCxnSpPr>
          <p:nvPr/>
        </p:nvCxnSpPr>
        <p:spPr>
          <a:xfrm flipH="1" flipV="1">
            <a:off x="3098782" y="5759394"/>
            <a:ext cx="4970798" cy="584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45E88F8-58F1-420B-8C0D-136AEF0DBE1C}"/>
              </a:ext>
            </a:extLst>
          </p:cNvPr>
          <p:cNvSpPr txBox="1"/>
          <p:nvPr/>
        </p:nvSpPr>
        <p:spPr>
          <a:xfrm>
            <a:off x="1592580" y="5497784"/>
            <a:ext cx="1506202" cy="523220"/>
          </a:xfrm>
          <a:prstGeom prst="rect">
            <a:avLst/>
          </a:prstGeom>
          <a:noFill/>
          <a:ln>
            <a:solidFill>
              <a:schemeClr val="tx1"/>
            </a:solidFill>
          </a:ln>
        </p:spPr>
        <p:txBody>
          <a:bodyPr wrap="square" rtlCol="0">
            <a:spAutoFit/>
          </a:bodyPr>
          <a:lstStyle/>
          <a:p>
            <a:pPr algn="ctr"/>
            <a:r>
              <a:rPr lang="en-US" sz="1400" dirty="0"/>
              <a:t>Features defined better</a:t>
            </a:r>
            <a:endParaRPr lang="en-SG" sz="1400" dirty="0"/>
          </a:p>
        </p:txBody>
      </p:sp>
      <p:sp>
        <p:nvSpPr>
          <p:cNvPr id="40" name="Oval 39">
            <a:extLst>
              <a:ext uri="{FF2B5EF4-FFF2-40B4-BE49-F238E27FC236}">
                <a16:creationId xmlns:a16="http://schemas.microsoft.com/office/drawing/2014/main" id="{23B44098-6FC4-4F3C-A29D-78EF88466C59}"/>
              </a:ext>
            </a:extLst>
          </p:cNvPr>
          <p:cNvSpPr/>
          <p:nvPr/>
        </p:nvSpPr>
        <p:spPr>
          <a:xfrm>
            <a:off x="6131181" y="3590895"/>
            <a:ext cx="643995" cy="545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a:extLst>
              <a:ext uri="{FF2B5EF4-FFF2-40B4-BE49-F238E27FC236}">
                <a16:creationId xmlns:a16="http://schemas.microsoft.com/office/drawing/2014/main" id="{A6FA5D99-B317-417E-8893-E9AF583282D7}"/>
              </a:ext>
            </a:extLst>
          </p:cNvPr>
          <p:cNvSpPr/>
          <p:nvPr/>
        </p:nvSpPr>
        <p:spPr>
          <a:xfrm>
            <a:off x="8742576" y="3607492"/>
            <a:ext cx="643995" cy="545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Oval 41">
            <a:extLst>
              <a:ext uri="{FF2B5EF4-FFF2-40B4-BE49-F238E27FC236}">
                <a16:creationId xmlns:a16="http://schemas.microsoft.com/office/drawing/2014/main" id="{3654A8AA-1FBD-4CAF-8E8C-553D103198E9}"/>
              </a:ext>
            </a:extLst>
          </p:cNvPr>
          <p:cNvSpPr/>
          <p:nvPr/>
        </p:nvSpPr>
        <p:spPr>
          <a:xfrm>
            <a:off x="682880" y="3566219"/>
            <a:ext cx="643995" cy="545110"/>
          </a:xfrm>
          <a:prstGeom prst="ellipse">
            <a:avLst/>
          </a:prstGeom>
          <a:noFill/>
          <a:ln>
            <a:solidFill>
              <a:srgbClr val="F19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a:extLst>
              <a:ext uri="{FF2B5EF4-FFF2-40B4-BE49-F238E27FC236}">
                <a16:creationId xmlns:a16="http://schemas.microsoft.com/office/drawing/2014/main" id="{CA1DE040-EE75-4E2D-9DE6-1538A50447A7}"/>
              </a:ext>
            </a:extLst>
          </p:cNvPr>
          <p:cNvSpPr/>
          <p:nvPr/>
        </p:nvSpPr>
        <p:spPr>
          <a:xfrm>
            <a:off x="3085033" y="3557622"/>
            <a:ext cx="643995" cy="545110"/>
          </a:xfrm>
          <a:prstGeom prst="ellipse">
            <a:avLst/>
          </a:prstGeom>
          <a:noFill/>
          <a:ln>
            <a:solidFill>
              <a:srgbClr val="F19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Oval 47">
            <a:extLst>
              <a:ext uri="{FF2B5EF4-FFF2-40B4-BE49-F238E27FC236}">
                <a16:creationId xmlns:a16="http://schemas.microsoft.com/office/drawing/2014/main" id="{00B25604-356E-4906-BB9E-72FFC3D62DFD}"/>
              </a:ext>
            </a:extLst>
          </p:cNvPr>
          <p:cNvSpPr/>
          <p:nvPr/>
        </p:nvSpPr>
        <p:spPr>
          <a:xfrm>
            <a:off x="9681517" y="403860"/>
            <a:ext cx="887423" cy="1600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0" name="Picture 49">
            <a:extLst>
              <a:ext uri="{FF2B5EF4-FFF2-40B4-BE49-F238E27FC236}">
                <a16:creationId xmlns:a16="http://schemas.microsoft.com/office/drawing/2014/main" id="{7770EB75-192C-444E-A3B1-0D6A985EB655}"/>
              </a:ext>
            </a:extLst>
          </p:cNvPr>
          <p:cNvPicPr>
            <a:picLocks noChangeAspect="1"/>
          </p:cNvPicPr>
          <p:nvPr/>
        </p:nvPicPr>
        <p:blipFill rotWithShape="1">
          <a:blip r:embed="rId7">
            <a:extLst>
              <a:ext uri="{28A0092B-C50C-407E-A947-70E740481C1C}">
                <a14:useLocalDpi xmlns:a14="http://schemas.microsoft.com/office/drawing/2010/main" val="0"/>
              </a:ext>
            </a:extLst>
          </a:blip>
          <a:srcRect l="25572" t="17496" r="21899" b="14054"/>
          <a:stretch/>
        </p:blipFill>
        <p:spPr>
          <a:xfrm>
            <a:off x="72492" y="4703907"/>
            <a:ext cx="11052814" cy="633403"/>
          </a:xfrm>
          <a:prstGeom prst="rect">
            <a:avLst/>
          </a:prstGeom>
        </p:spPr>
      </p:pic>
    </p:spTree>
    <p:extLst>
      <p:ext uri="{BB962C8B-B14F-4D97-AF65-F5344CB8AC3E}">
        <p14:creationId xmlns:p14="http://schemas.microsoft.com/office/powerpoint/2010/main" val="49947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Image Upload</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229496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0BE-EAFF-40DA-B1EB-544BE94532B7}"/>
              </a:ext>
            </a:extLst>
          </p:cNvPr>
          <p:cNvSpPr>
            <a:spLocks noGrp="1"/>
          </p:cNvSpPr>
          <p:nvPr>
            <p:ph type="title"/>
          </p:nvPr>
        </p:nvSpPr>
        <p:spPr>
          <a:xfrm>
            <a:off x="420950" y="112937"/>
            <a:ext cx="9692640" cy="1325562"/>
          </a:xfrm>
        </p:spPr>
        <p:txBody>
          <a:bodyPr/>
          <a:lstStyle/>
          <a:p>
            <a:r>
              <a:rPr lang="en-US" dirty="0"/>
              <a:t>Unseen data: Make a guess? </a:t>
            </a:r>
            <a:endParaRPr lang="en-SG" dirty="0"/>
          </a:p>
        </p:txBody>
      </p:sp>
      <p:sp>
        <p:nvSpPr>
          <p:cNvPr id="16" name="Rectangle 15">
            <a:extLst>
              <a:ext uri="{FF2B5EF4-FFF2-40B4-BE49-F238E27FC236}">
                <a16:creationId xmlns:a16="http://schemas.microsoft.com/office/drawing/2014/main" id="{C9792651-F858-4819-B965-336950E6EABF}"/>
              </a:ext>
            </a:extLst>
          </p:cNvPr>
          <p:cNvSpPr/>
          <p:nvPr/>
        </p:nvSpPr>
        <p:spPr>
          <a:xfrm>
            <a:off x="4560854"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17" name="Rectangle 16">
            <a:extLst>
              <a:ext uri="{FF2B5EF4-FFF2-40B4-BE49-F238E27FC236}">
                <a16:creationId xmlns:a16="http://schemas.microsoft.com/office/drawing/2014/main" id="{3878F51C-EC00-41EF-B107-86EB3C738F71}"/>
              </a:ext>
            </a:extLst>
          </p:cNvPr>
          <p:cNvSpPr/>
          <p:nvPr/>
        </p:nvSpPr>
        <p:spPr>
          <a:xfrm>
            <a:off x="6616630"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18" name="Rectangle 17">
            <a:extLst>
              <a:ext uri="{FF2B5EF4-FFF2-40B4-BE49-F238E27FC236}">
                <a16:creationId xmlns:a16="http://schemas.microsoft.com/office/drawing/2014/main" id="{FAC2C479-F182-41C3-9F7A-3234CDEE490A}"/>
              </a:ext>
            </a:extLst>
          </p:cNvPr>
          <p:cNvSpPr/>
          <p:nvPr/>
        </p:nvSpPr>
        <p:spPr>
          <a:xfrm>
            <a:off x="8672406" y="153436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6" name="Picture 5">
            <a:extLst>
              <a:ext uri="{FF2B5EF4-FFF2-40B4-BE49-F238E27FC236}">
                <a16:creationId xmlns:a16="http://schemas.microsoft.com/office/drawing/2014/main" id="{56C049C4-92C3-418B-B48D-C20024295C76}"/>
              </a:ext>
            </a:extLst>
          </p:cNvPr>
          <p:cNvPicPr>
            <a:picLocks noChangeAspect="1"/>
          </p:cNvPicPr>
          <p:nvPr/>
        </p:nvPicPr>
        <p:blipFill>
          <a:blip r:embed="rId2"/>
          <a:stretch>
            <a:fillRect/>
          </a:stretch>
        </p:blipFill>
        <p:spPr>
          <a:xfrm>
            <a:off x="4327300" y="2414282"/>
            <a:ext cx="1595231" cy="1416992"/>
          </a:xfrm>
          <a:prstGeom prst="rect">
            <a:avLst/>
          </a:prstGeom>
        </p:spPr>
      </p:pic>
      <p:pic>
        <p:nvPicPr>
          <p:cNvPr id="9" name="Picture 8">
            <a:extLst>
              <a:ext uri="{FF2B5EF4-FFF2-40B4-BE49-F238E27FC236}">
                <a16:creationId xmlns:a16="http://schemas.microsoft.com/office/drawing/2014/main" id="{28C5C872-E2E6-4B45-9DA5-D4029F3827C1}"/>
              </a:ext>
            </a:extLst>
          </p:cNvPr>
          <p:cNvPicPr>
            <a:picLocks noChangeAspect="1"/>
          </p:cNvPicPr>
          <p:nvPr/>
        </p:nvPicPr>
        <p:blipFill>
          <a:blip r:embed="rId3"/>
          <a:stretch>
            <a:fillRect/>
          </a:stretch>
        </p:blipFill>
        <p:spPr>
          <a:xfrm>
            <a:off x="8405501" y="2414282"/>
            <a:ext cx="1635664" cy="1416992"/>
          </a:xfrm>
          <a:prstGeom prst="rect">
            <a:avLst/>
          </a:prstGeom>
        </p:spPr>
      </p:pic>
      <p:pic>
        <p:nvPicPr>
          <p:cNvPr id="19" name="Picture 18">
            <a:extLst>
              <a:ext uri="{FF2B5EF4-FFF2-40B4-BE49-F238E27FC236}">
                <a16:creationId xmlns:a16="http://schemas.microsoft.com/office/drawing/2014/main" id="{8550774B-CF70-40E9-8243-6D9A5EC7A088}"/>
              </a:ext>
            </a:extLst>
          </p:cNvPr>
          <p:cNvPicPr>
            <a:picLocks noChangeAspect="1"/>
          </p:cNvPicPr>
          <p:nvPr/>
        </p:nvPicPr>
        <p:blipFill>
          <a:blip r:embed="rId4"/>
          <a:stretch>
            <a:fillRect/>
          </a:stretch>
        </p:blipFill>
        <p:spPr>
          <a:xfrm>
            <a:off x="6299999" y="2414282"/>
            <a:ext cx="1709533" cy="1416992"/>
          </a:xfrm>
          <a:prstGeom prst="rect">
            <a:avLst/>
          </a:prstGeom>
        </p:spPr>
      </p:pic>
      <p:pic>
        <p:nvPicPr>
          <p:cNvPr id="25" name="Picture 24" descr="A picture containing indoor, vegetable, plant, green&#10;&#10;Description automatically generated">
            <a:extLst>
              <a:ext uri="{FF2B5EF4-FFF2-40B4-BE49-F238E27FC236}">
                <a16:creationId xmlns:a16="http://schemas.microsoft.com/office/drawing/2014/main" id="{6495927E-50CC-4152-92BF-19A681C76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453" y="1609765"/>
            <a:ext cx="1759465" cy="2345953"/>
          </a:xfrm>
          <a:prstGeom prst="rect">
            <a:avLst/>
          </a:prstGeom>
        </p:spPr>
      </p:pic>
      <p:pic>
        <p:nvPicPr>
          <p:cNvPr id="4" name="Picture 3" descr="A hand holding a green vegetable&#10;&#10;Description automatically generated with medium confidence">
            <a:extLst>
              <a:ext uri="{FF2B5EF4-FFF2-40B4-BE49-F238E27FC236}">
                <a16:creationId xmlns:a16="http://schemas.microsoft.com/office/drawing/2014/main" id="{BFC56CBC-5C95-482B-B86D-46E5E6BA97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778148" y="4325548"/>
            <a:ext cx="2051050" cy="2051050"/>
          </a:xfrm>
          <a:prstGeom prst="rect">
            <a:avLst/>
          </a:prstGeom>
        </p:spPr>
      </p:pic>
      <p:pic>
        <p:nvPicPr>
          <p:cNvPr id="7" name="Picture 6" descr="A hand holding a green vegetable&#10;&#10;Description automatically generated with low confidence">
            <a:extLst>
              <a:ext uri="{FF2B5EF4-FFF2-40B4-BE49-F238E27FC236}">
                <a16:creationId xmlns:a16="http://schemas.microsoft.com/office/drawing/2014/main" id="{4ED150C6-F7A1-4952-99FC-6D34B9FE83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076685" y="4296519"/>
            <a:ext cx="2109107" cy="2109107"/>
          </a:xfrm>
          <a:prstGeom prst="rect">
            <a:avLst/>
          </a:prstGeom>
        </p:spPr>
      </p:pic>
      <p:pic>
        <p:nvPicPr>
          <p:cNvPr id="10" name="Picture 9" descr="A hand holding a bunch of green vegetables&#10;&#10;Description automatically generated with low confidence">
            <a:extLst>
              <a:ext uri="{FF2B5EF4-FFF2-40B4-BE49-F238E27FC236}">
                <a16:creationId xmlns:a16="http://schemas.microsoft.com/office/drawing/2014/main" id="{2F984C67-FA32-47DA-8DB7-0B20AEAAF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80398" y="4267490"/>
            <a:ext cx="2109108" cy="2109108"/>
          </a:xfrm>
          <a:prstGeom prst="rect">
            <a:avLst/>
          </a:prstGeom>
        </p:spPr>
      </p:pic>
      <p:pic>
        <p:nvPicPr>
          <p:cNvPr id="12" name="Picture 11" descr="A hand holding a green plant&#10;&#10;Description automatically generated with low confidence">
            <a:extLst>
              <a:ext uri="{FF2B5EF4-FFF2-40B4-BE49-F238E27FC236}">
                <a16:creationId xmlns:a16="http://schemas.microsoft.com/office/drawing/2014/main" id="{34B983D4-0F6F-4219-85E7-88DAC8861D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497434" y="4325548"/>
            <a:ext cx="2051050" cy="2051050"/>
          </a:xfrm>
          <a:prstGeom prst="rect">
            <a:avLst/>
          </a:prstGeom>
        </p:spPr>
      </p:pic>
    </p:spTree>
    <p:extLst>
      <p:ext uri="{BB962C8B-B14F-4D97-AF65-F5344CB8AC3E}">
        <p14:creationId xmlns:p14="http://schemas.microsoft.com/office/powerpoint/2010/main" val="22748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Exploring Dataset</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51476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0BE-EAFF-40DA-B1EB-544BE94532B7}"/>
              </a:ext>
            </a:extLst>
          </p:cNvPr>
          <p:cNvSpPr>
            <a:spLocks noGrp="1"/>
          </p:cNvSpPr>
          <p:nvPr>
            <p:ph type="title"/>
          </p:nvPr>
        </p:nvSpPr>
        <p:spPr>
          <a:xfrm>
            <a:off x="420950" y="112937"/>
            <a:ext cx="9692640" cy="1325562"/>
          </a:xfrm>
        </p:spPr>
        <p:txBody>
          <a:bodyPr/>
          <a:lstStyle/>
          <a:p>
            <a:r>
              <a:rPr lang="en-US" dirty="0"/>
              <a:t>Unseen data: Make a guess? </a:t>
            </a:r>
            <a:endParaRPr lang="en-SG" dirty="0"/>
          </a:p>
        </p:txBody>
      </p:sp>
      <p:sp>
        <p:nvSpPr>
          <p:cNvPr id="16" name="Rectangle 15">
            <a:extLst>
              <a:ext uri="{FF2B5EF4-FFF2-40B4-BE49-F238E27FC236}">
                <a16:creationId xmlns:a16="http://schemas.microsoft.com/office/drawing/2014/main" id="{C9792651-F858-4819-B965-336950E6EABF}"/>
              </a:ext>
            </a:extLst>
          </p:cNvPr>
          <p:cNvSpPr/>
          <p:nvPr/>
        </p:nvSpPr>
        <p:spPr>
          <a:xfrm>
            <a:off x="4560854"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17" name="Rectangle 16">
            <a:extLst>
              <a:ext uri="{FF2B5EF4-FFF2-40B4-BE49-F238E27FC236}">
                <a16:creationId xmlns:a16="http://schemas.microsoft.com/office/drawing/2014/main" id="{3878F51C-EC00-41EF-B107-86EB3C738F71}"/>
              </a:ext>
            </a:extLst>
          </p:cNvPr>
          <p:cNvSpPr/>
          <p:nvPr/>
        </p:nvSpPr>
        <p:spPr>
          <a:xfrm>
            <a:off x="6616630"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18" name="Rectangle 17">
            <a:extLst>
              <a:ext uri="{FF2B5EF4-FFF2-40B4-BE49-F238E27FC236}">
                <a16:creationId xmlns:a16="http://schemas.microsoft.com/office/drawing/2014/main" id="{FAC2C479-F182-41C3-9F7A-3234CDEE490A}"/>
              </a:ext>
            </a:extLst>
          </p:cNvPr>
          <p:cNvSpPr/>
          <p:nvPr/>
        </p:nvSpPr>
        <p:spPr>
          <a:xfrm>
            <a:off x="8672406" y="153436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6" name="Picture 5">
            <a:extLst>
              <a:ext uri="{FF2B5EF4-FFF2-40B4-BE49-F238E27FC236}">
                <a16:creationId xmlns:a16="http://schemas.microsoft.com/office/drawing/2014/main" id="{56C049C4-92C3-418B-B48D-C20024295C76}"/>
              </a:ext>
            </a:extLst>
          </p:cNvPr>
          <p:cNvPicPr>
            <a:picLocks noChangeAspect="1"/>
          </p:cNvPicPr>
          <p:nvPr/>
        </p:nvPicPr>
        <p:blipFill>
          <a:blip r:embed="rId2"/>
          <a:stretch>
            <a:fillRect/>
          </a:stretch>
        </p:blipFill>
        <p:spPr>
          <a:xfrm>
            <a:off x="4327300" y="2414282"/>
            <a:ext cx="1595231" cy="1416992"/>
          </a:xfrm>
          <a:prstGeom prst="rect">
            <a:avLst/>
          </a:prstGeom>
        </p:spPr>
      </p:pic>
      <p:pic>
        <p:nvPicPr>
          <p:cNvPr id="19" name="Picture 18">
            <a:extLst>
              <a:ext uri="{FF2B5EF4-FFF2-40B4-BE49-F238E27FC236}">
                <a16:creationId xmlns:a16="http://schemas.microsoft.com/office/drawing/2014/main" id="{8550774B-CF70-40E9-8243-6D9A5EC7A088}"/>
              </a:ext>
            </a:extLst>
          </p:cNvPr>
          <p:cNvPicPr>
            <a:picLocks noChangeAspect="1"/>
          </p:cNvPicPr>
          <p:nvPr/>
        </p:nvPicPr>
        <p:blipFill>
          <a:blip r:embed="rId3"/>
          <a:stretch>
            <a:fillRect/>
          </a:stretch>
        </p:blipFill>
        <p:spPr>
          <a:xfrm>
            <a:off x="6299999" y="2414282"/>
            <a:ext cx="1709533" cy="1416992"/>
          </a:xfrm>
          <a:prstGeom prst="rect">
            <a:avLst/>
          </a:prstGeom>
        </p:spPr>
      </p:pic>
      <p:pic>
        <p:nvPicPr>
          <p:cNvPr id="25" name="Picture 24" descr="A picture containing indoor, vegetable, plant, green&#10;&#10;Description automatically generated">
            <a:extLst>
              <a:ext uri="{FF2B5EF4-FFF2-40B4-BE49-F238E27FC236}">
                <a16:creationId xmlns:a16="http://schemas.microsoft.com/office/drawing/2014/main" id="{6495927E-50CC-4152-92BF-19A681C76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453" y="1609765"/>
            <a:ext cx="1759465" cy="2345953"/>
          </a:xfrm>
          <a:prstGeom prst="rect">
            <a:avLst/>
          </a:prstGeom>
        </p:spPr>
      </p:pic>
      <p:pic>
        <p:nvPicPr>
          <p:cNvPr id="14" name="Picture 13" descr="A picture containing plant, table, vegetable, wooden&#10;&#10;Description automatically generated">
            <a:extLst>
              <a:ext uri="{FF2B5EF4-FFF2-40B4-BE49-F238E27FC236}">
                <a16:creationId xmlns:a16="http://schemas.microsoft.com/office/drawing/2014/main" id="{67984040-6FCA-4CEB-8848-A809513D8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526" y="5057000"/>
            <a:ext cx="1759465" cy="1319599"/>
          </a:xfrm>
          <a:prstGeom prst="rect">
            <a:avLst/>
          </a:prstGeom>
        </p:spPr>
      </p:pic>
      <p:pic>
        <p:nvPicPr>
          <p:cNvPr id="15" name="Picture 14">
            <a:extLst>
              <a:ext uri="{FF2B5EF4-FFF2-40B4-BE49-F238E27FC236}">
                <a16:creationId xmlns:a16="http://schemas.microsoft.com/office/drawing/2014/main" id="{25CB5C6E-CAD0-439B-A605-43F704501985}"/>
              </a:ext>
            </a:extLst>
          </p:cNvPr>
          <p:cNvPicPr>
            <a:picLocks noChangeAspect="1"/>
          </p:cNvPicPr>
          <p:nvPr/>
        </p:nvPicPr>
        <p:blipFill>
          <a:blip r:embed="rId6"/>
          <a:stretch>
            <a:fillRect/>
          </a:stretch>
        </p:blipFill>
        <p:spPr>
          <a:xfrm>
            <a:off x="4365284" y="5106025"/>
            <a:ext cx="1420357" cy="1319228"/>
          </a:xfrm>
          <a:prstGeom prst="rect">
            <a:avLst/>
          </a:prstGeom>
        </p:spPr>
      </p:pic>
      <p:pic>
        <p:nvPicPr>
          <p:cNvPr id="20" name="Picture 19">
            <a:extLst>
              <a:ext uri="{FF2B5EF4-FFF2-40B4-BE49-F238E27FC236}">
                <a16:creationId xmlns:a16="http://schemas.microsoft.com/office/drawing/2014/main" id="{E59565AB-74CB-46D2-85E5-F810703C014B}"/>
              </a:ext>
            </a:extLst>
          </p:cNvPr>
          <p:cNvPicPr>
            <a:picLocks noChangeAspect="1"/>
          </p:cNvPicPr>
          <p:nvPr/>
        </p:nvPicPr>
        <p:blipFill>
          <a:blip r:embed="rId7"/>
          <a:stretch>
            <a:fillRect/>
          </a:stretch>
        </p:blipFill>
        <p:spPr>
          <a:xfrm>
            <a:off x="8448831" y="5106025"/>
            <a:ext cx="1571981" cy="1325562"/>
          </a:xfrm>
          <a:prstGeom prst="rect">
            <a:avLst/>
          </a:prstGeom>
        </p:spPr>
      </p:pic>
      <p:pic>
        <p:nvPicPr>
          <p:cNvPr id="21" name="Picture 20">
            <a:extLst>
              <a:ext uri="{FF2B5EF4-FFF2-40B4-BE49-F238E27FC236}">
                <a16:creationId xmlns:a16="http://schemas.microsoft.com/office/drawing/2014/main" id="{E709B784-06AE-484D-8E2D-6346DB9708FA}"/>
              </a:ext>
            </a:extLst>
          </p:cNvPr>
          <p:cNvPicPr>
            <a:picLocks noChangeAspect="1"/>
          </p:cNvPicPr>
          <p:nvPr/>
        </p:nvPicPr>
        <p:blipFill>
          <a:blip r:embed="rId8"/>
          <a:stretch>
            <a:fillRect/>
          </a:stretch>
        </p:blipFill>
        <p:spPr>
          <a:xfrm>
            <a:off x="6298781" y="5106025"/>
            <a:ext cx="1710751" cy="1319236"/>
          </a:xfrm>
          <a:prstGeom prst="rect">
            <a:avLst/>
          </a:prstGeom>
        </p:spPr>
      </p:pic>
      <p:sp>
        <p:nvSpPr>
          <p:cNvPr id="22" name="Rectangle 21">
            <a:extLst>
              <a:ext uri="{FF2B5EF4-FFF2-40B4-BE49-F238E27FC236}">
                <a16:creationId xmlns:a16="http://schemas.microsoft.com/office/drawing/2014/main" id="{13A3736C-C734-4E1A-92E5-B168D4B72C87}"/>
              </a:ext>
            </a:extLst>
          </p:cNvPr>
          <p:cNvSpPr/>
          <p:nvPr/>
        </p:nvSpPr>
        <p:spPr>
          <a:xfrm>
            <a:off x="4560854" y="436182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23" name="Rectangle 22">
            <a:extLst>
              <a:ext uri="{FF2B5EF4-FFF2-40B4-BE49-F238E27FC236}">
                <a16:creationId xmlns:a16="http://schemas.microsoft.com/office/drawing/2014/main" id="{448FD3B5-28FD-4C1B-8AD3-CB64BA323C2E}"/>
              </a:ext>
            </a:extLst>
          </p:cNvPr>
          <p:cNvSpPr/>
          <p:nvPr/>
        </p:nvSpPr>
        <p:spPr>
          <a:xfrm>
            <a:off x="6616629" y="4361820"/>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24" name="Rectangle 23">
            <a:extLst>
              <a:ext uri="{FF2B5EF4-FFF2-40B4-BE49-F238E27FC236}">
                <a16:creationId xmlns:a16="http://schemas.microsoft.com/office/drawing/2014/main" id="{B8475E48-03D5-47B3-94C5-D4FC58DEA9AC}"/>
              </a:ext>
            </a:extLst>
          </p:cNvPr>
          <p:cNvSpPr/>
          <p:nvPr/>
        </p:nvSpPr>
        <p:spPr>
          <a:xfrm>
            <a:off x="8672406" y="436182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26" name="Graphic 25" descr="Checkmark with solid fill">
            <a:extLst>
              <a:ext uri="{FF2B5EF4-FFF2-40B4-BE49-F238E27FC236}">
                <a16:creationId xmlns:a16="http://schemas.microsoft.com/office/drawing/2014/main" id="{D0D122E9-71F7-4C11-8EB3-035413A0A0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13590" y="5262114"/>
            <a:ext cx="334272" cy="334272"/>
          </a:xfrm>
          <a:prstGeom prst="rect">
            <a:avLst/>
          </a:prstGeom>
        </p:spPr>
      </p:pic>
      <p:sp>
        <p:nvSpPr>
          <p:cNvPr id="27" name="Rectangle 26">
            <a:extLst>
              <a:ext uri="{FF2B5EF4-FFF2-40B4-BE49-F238E27FC236}">
                <a16:creationId xmlns:a16="http://schemas.microsoft.com/office/drawing/2014/main" id="{65475EB3-D25D-46C8-803B-1A47FB1C55E6}"/>
              </a:ext>
            </a:extLst>
          </p:cNvPr>
          <p:cNvSpPr/>
          <p:nvPr/>
        </p:nvSpPr>
        <p:spPr>
          <a:xfrm>
            <a:off x="8448831" y="5339443"/>
            <a:ext cx="1571981"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9A2FC6D5-4A40-4252-83A5-44BFA456EE24}"/>
              </a:ext>
            </a:extLst>
          </p:cNvPr>
          <p:cNvPicPr>
            <a:picLocks noChangeAspect="1"/>
          </p:cNvPicPr>
          <p:nvPr/>
        </p:nvPicPr>
        <p:blipFill>
          <a:blip r:embed="rId11"/>
          <a:stretch>
            <a:fillRect/>
          </a:stretch>
        </p:blipFill>
        <p:spPr>
          <a:xfrm>
            <a:off x="8405501" y="2414282"/>
            <a:ext cx="1635664" cy="1416992"/>
          </a:xfrm>
          <a:prstGeom prst="rect">
            <a:avLst/>
          </a:prstGeom>
        </p:spPr>
      </p:pic>
    </p:spTree>
    <p:extLst>
      <p:ext uri="{BB962C8B-B14F-4D97-AF65-F5344CB8AC3E}">
        <p14:creationId xmlns:p14="http://schemas.microsoft.com/office/powerpoint/2010/main" val="1637572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Live Webcam </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4033589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73E99B5-A44B-4D8E-8540-7165400576D4}"/>
              </a:ext>
            </a:extLst>
          </p:cNvPr>
          <p:cNvPicPr>
            <a:picLocks noChangeAspect="1"/>
          </p:cNvPicPr>
          <p:nvPr/>
        </p:nvPicPr>
        <p:blipFill rotWithShape="1">
          <a:blip r:embed="rId3"/>
          <a:srcRect t="9584" b="23750"/>
          <a:stretch/>
        </p:blipFill>
        <p:spPr>
          <a:xfrm rot="10800000">
            <a:off x="1261872" y="1987834"/>
            <a:ext cx="7650272" cy="3825136"/>
          </a:xfrm>
          <a:prstGeom prst="rect">
            <a:avLst/>
          </a:prstGeom>
        </p:spPr>
      </p:pic>
      <p:sp>
        <p:nvSpPr>
          <p:cNvPr id="2" name="Title 1">
            <a:extLst>
              <a:ext uri="{FF2B5EF4-FFF2-40B4-BE49-F238E27FC236}">
                <a16:creationId xmlns:a16="http://schemas.microsoft.com/office/drawing/2014/main" id="{93DB3289-D7F2-4A51-BB6A-05588061CC05}"/>
              </a:ext>
            </a:extLst>
          </p:cNvPr>
          <p:cNvSpPr>
            <a:spLocks noGrp="1"/>
          </p:cNvSpPr>
          <p:nvPr>
            <p:ph type="title"/>
          </p:nvPr>
        </p:nvSpPr>
        <p:spPr/>
        <p:txBody>
          <a:bodyPr/>
          <a:lstStyle/>
          <a:p>
            <a:r>
              <a:rPr lang="en-US" dirty="0"/>
              <a:t>Baby Chyesim Vs </a:t>
            </a:r>
            <a:r>
              <a:rPr lang="en-US" dirty="0" err="1"/>
              <a:t>Kailan</a:t>
            </a:r>
            <a:endParaRPr lang="en-SG" dirty="0"/>
          </a:p>
        </p:txBody>
      </p:sp>
      <p:sp>
        <p:nvSpPr>
          <p:cNvPr id="12" name="Rectangle 11">
            <a:extLst>
              <a:ext uri="{FF2B5EF4-FFF2-40B4-BE49-F238E27FC236}">
                <a16:creationId xmlns:a16="http://schemas.microsoft.com/office/drawing/2014/main" id="{813D854F-2DE9-45CD-A9F6-1D927840BAEF}"/>
              </a:ext>
            </a:extLst>
          </p:cNvPr>
          <p:cNvSpPr/>
          <p:nvPr/>
        </p:nvSpPr>
        <p:spPr>
          <a:xfrm>
            <a:off x="2013638" y="5287735"/>
            <a:ext cx="96837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Baby Chyesim</a:t>
            </a:r>
            <a:endParaRPr lang="en-SG" sz="900" dirty="0">
              <a:solidFill>
                <a:schemeClr val="tx1"/>
              </a:solidFill>
            </a:endParaRPr>
          </a:p>
        </p:txBody>
      </p:sp>
      <p:sp>
        <p:nvSpPr>
          <p:cNvPr id="13" name="Rectangle 12">
            <a:extLst>
              <a:ext uri="{FF2B5EF4-FFF2-40B4-BE49-F238E27FC236}">
                <a16:creationId xmlns:a16="http://schemas.microsoft.com/office/drawing/2014/main" id="{EB938A27-FCCC-4A80-99BC-8A7776D6FEAB}"/>
              </a:ext>
            </a:extLst>
          </p:cNvPr>
          <p:cNvSpPr/>
          <p:nvPr/>
        </p:nvSpPr>
        <p:spPr>
          <a:xfrm>
            <a:off x="4126909" y="5287735"/>
            <a:ext cx="6096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Kailan</a:t>
            </a:r>
            <a:endParaRPr lang="en-SG" sz="900" dirty="0">
              <a:solidFill>
                <a:schemeClr val="tx1"/>
              </a:solidFill>
            </a:endParaRPr>
          </a:p>
        </p:txBody>
      </p:sp>
      <p:sp>
        <p:nvSpPr>
          <p:cNvPr id="14" name="Rectangle 13">
            <a:extLst>
              <a:ext uri="{FF2B5EF4-FFF2-40B4-BE49-F238E27FC236}">
                <a16:creationId xmlns:a16="http://schemas.microsoft.com/office/drawing/2014/main" id="{9FF3311E-4E1B-4AA7-B22C-42F9F6E98EDC}"/>
              </a:ext>
            </a:extLst>
          </p:cNvPr>
          <p:cNvSpPr/>
          <p:nvPr/>
        </p:nvSpPr>
        <p:spPr>
          <a:xfrm>
            <a:off x="5563766" y="5287735"/>
            <a:ext cx="95885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Baby Chyesim</a:t>
            </a:r>
            <a:endParaRPr lang="en-SG" sz="900" dirty="0">
              <a:solidFill>
                <a:schemeClr val="tx1"/>
              </a:solidFill>
            </a:endParaRPr>
          </a:p>
        </p:txBody>
      </p:sp>
      <p:sp>
        <p:nvSpPr>
          <p:cNvPr id="15" name="Rectangle 14">
            <a:extLst>
              <a:ext uri="{FF2B5EF4-FFF2-40B4-BE49-F238E27FC236}">
                <a16:creationId xmlns:a16="http://schemas.microsoft.com/office/drawing/2014/main" id="{7B0460E7-93E5-494B-A4AD-C8E0ECECA12D}"/>
              </a:ext>
            </a:extLst>
          </p:cNvPr>
          <p:cNvSpPr/>
          <p:nvPr/>
        </p:nvSpPr>
        <p:spPr>
          <a:xfrm>
            <a:off x="7475287" y="5287735"/>
            <a:ext cx="6096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Kailan</a:t>
            </a:r>
            <a:endParaRPr lang="en-SG" sz="900" dirty="0">
              <a:solidFill>
                <a:schemeClr val="tx1"/>
              </a:solidFill>
            </a:endParaRPr>
          </a:p>
        </p:txBody>
      </p:sp>
    </p:spTree>
    <p:extLst>
      <p:ext uri="{BB962C8B-B14F-4D97-AF65-F5344CB8AC3E}">
        <p14:creationId xmlns:p14="http://schemas.microsoft.com/office/powerpoint/2010/main" val="612265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3289-D7F2-4A51-BB6A-05588061CC05}"/>
              </a:ext>
            </a:extLst>
          </p:cNvPr>
          <p:cNvSpPr>
            <a:spLocks noGrp="1"/>
          </p:cNvSpPr>
          <p:nvPr>
            <p:ph type="title"/>
          </p:nvPr>
        </p:nvSpPr>
        <p:spPr/>
        <p:txBody>
          <a:bodyPr/>
          <a:lstStyle/>
          <a:p>
            <a:r>
              <a:rPr lang="en-US" dirty="0"/>
              <a:t>Baby Chyesim Vs </a:t>
            </a:r>
            <a:r>
              <a:rPr lang="en-US" dirty="0" err="1"/>
              <a:t>Kailan</a:t>
            </a:r>
            <a:endParaRPr lang="en-SG" dirty="0"/>
          </a:p>
        </p:txBody>
      </p:sp>
      <p:pic>
        <p:nvPicPr>
          <p:cNvPr id="16" name="final2">
            <a:hlinkClick r:id="" action="ppaction://media"/>
            <a:extLst>
              <a:ext uri="{FF2B5EF4-FFF2-40B4-BE49-F238E27FC236}">
                <a16:creationId xmlns:a16="http://schemas.microsoft.com/office/drawing/2014/main" id="{84B443A4-3581-4AA3-885A-710CBB753A75}"/>
              </a:ext>
            </a:extLst>
          </p:cNvPr>
          <p:cNvPicPr>
            <a:picLocks noChangeAspect="1"/>
          </p:cNvPicPr>
          <p:nvPr>
            <a:videoFile r:link="rId1"/>
            <p:extLst>
              <p:ext uri="{DAA4B4D4-6D71-4841-9C94-3DE7FCFB9230}">
                <p14:media xmlns:p14="http://schemas.microsoft.com/office/powerpoint/2010/main" r:embed="rId2">
                  <p14:trim st="864" end="140"/>
                </p14:media>
              </p:ext>
            </p:extLst>
          </p:nvPr>
        </p:nvPicPr>
        <p:blipFill>
          <a:blip r:embed="rId5"/>
          <a:stretch>
            <a:fillRect/>
          </a:stretch>
        </p:blipFill>
        <p:spPr>
          <a:xfrm>
            <a:off x="1261872" y="1978479"/>
            <a:ext cx="7571617" cy="4259036"/>
          </a:xfrm>
          <a:prstGeom prst="rect">
            <a:avLst/>
          </a:prstGeom>
        </p:spPr>
      </p:pic>
    </p:spTree>
    <p:extLst>
      <p:ext uri="{BB962C8B-B14F-4D97-AF65-F5344CB8AC3E}">
        <p14:creationId xmlns:p14="http://schemas.microsoft.com/office/powerpoint/2010/main" val="52475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Recommendations </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1638905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DA81-0EBF-4259-8B02-4867D1DAEEDB}"/>
              </a:ext>
            </a:extLst>
          </p:cNvPr>
          <p:cNvSpPr>
            <a:spLocks noGrp="1"/>
          </p:cNvSpPr>
          <p:nvPr>
            <p:ph type="title"/>
          </p:nvPr>
        </p:nvSpPr>
        <p:spPr/>
        <p:txBody>
          <a:bodyPr/>
          <a:lstStyle/>
          <a:p>
            <a:r>
              <a:rPr lang="en-US" dirty="0"/>
              <a:t>Recommendations  &amp; Key </a:t>
            </a:r>
            <a:r>
              <a:rPr lang="en-US" dirty="0" err="1"/>
              <a:t>takeways</a:t>
            </a:r>
            <a:r>
              <a:rPr lang="en-US" dirty="0"/>
              <a:t> </a:t>
            </a:r>
            <a:endParaRPr lang="en-SG" dirty="0"/>
          </a:p>
        </p:txBody>
      </p:sp>
      <p:sp>
        <p:nvSpPr>
          <p:cNvPr id="3" name="Content Placeholder 2">
            <a:extLst>
              <a:ext uri="{FF2B5EF4-FFF2-40B4-BE49-F238E27FC236}">
                <a16:creationId xmlns:a16="http://schemas.microsoft.com/office/drawing/2014/main" id="{A49F4796-E3AF-4CC8-AB46-F3DB647ACDEE}"/>
              </a:ext>
            </a:extLst>
          </p:cNvPr>
          <p:cNvSpPr>
            <a:spLocks noGrp="1"/>
          </p:cNvSpPr>
          <p:nvPr>
            <p:ph idx="1"/>
          </p:nvPr>
        </p:nvSpPr>
        <p:spPr>
          <a:xfrm>
            <a:off x="1249680" y="1779813"/>
            <a:ext cx="9692639" cy="4784272"/>
          </a:xfrm>
        </p:spPr>
        <p:txBody>
          <a:bodyPr>
            <a:normAutofit/>
          </a:bodyPr>
          <a:lstStyle/>
          <a:p>
            <a:pPr marL="0" indent="0">
              <a:buNone/>
            </a:pPr>
            <a:r>
              <a:rPr lang="en-US" b="1" dirty="0">
                <a:latin typeface="Sabon Next LT" panose="02000500000000000000" pitchFamily="2" charset="0"/>
                <a:cs typeface="Sabon Next LT" panose="02000500000000000000" pitchFamily="2" charset="0"/>
              </a:rPr>
              <a:t>Key take-aways</a:t>
            </a:r>
          </a:p>
          <a:p>
            <a:r>
              <a:rPr lang="en-US" dirty="0">
                <a:latin typeface="Sabon Next LT" panose="02000500000000000000" pitchFamily="2" charset="0"/>
                <a:cs typeface="Sabon Next LT" panose="02000500000000000000" pitchFamily="2" charset="0"/>
              </a:rPr>
              <a:t>Train with a clearer dataset </a:t>
            </a:r>
          </a:p>
          <a:p>
            <a:r>
              <a:rPr lang="en-US" dirty="0">
                <a:latin typeface="Sabon Next LT" panose="02000500000000000000" pitchFamily="2" charset="0"/>
                <a:cs typeface="Sabon Next LT" panose="02000500000000000000" pitchFamily="2" charset="0"/>
              </a:rPr>
              <a:t>Not all transfer learning models are good for our specific use case </a:t>
            </a:r>
          </a:p>
          <a:p>
            <a:pPr lvl="1"/>
            <a:r>
              <a:rPr lang="en-US" dirty="0">
                <a:latin typeface="Sabon Next LT" panose="02000500000000000000" pitchFamily="2" charset="0"/>
                <a:cs typeface="Sabon Next LT" panose="02000500000000000000" pitchFamily="2" charset="0"/>
              </a:rPr>
              <a:t>Considering MobileNetV2 for its low memory usage for phones</a:t>
            </a:r>
          </a:p>
          <a:p>
            <a:pPr marL="0" indent="0">
              <a:buNone/>
            </a:pPr>
            <a:r>
              <a:rPr lang="en-US" b="1" dirty="0">
                <a:latin typeface="Sabon Next LT" panose="02000500000000000000" pitchFamily="2" charset="0"/>
                <a:cs typeface="Sabon Next LT" panose="02000500000000000000" pitchFamily="2" charset="0"/>
              </a:rPr>
              <a:t>Recommendations </a:t>
            </a:r>
          </a:p>
          <a:p>
            <a:r>
              <a:rPr lang="en-US" dirty="0">
                <a:latin typeface="Sabon Next LT" panose="02000500000000000000" pitchFamily="2" charset="0"/>
                <a:cs typeface="Sabon Next LT" panose="02000500000000000000" pitchFamily="2" charset="0"/>
              </a:rPr>
              <a:t>Assuming deployment using Live Video, we can put more effort into expanding the dataset with cleaner pictures from cloud spaces </a:t>
            </a:r>
          </a:p>
          <a:p>
            <a:r>
              <a:rPr lang="en-US" dirty="0">
                <a:latin typeface="Sabon Next LT" panose="02000500000000000000" pitchFamily="2" charset="0"/>
                <a:cs typeface="Sabon Next LT" panose="02000500000000000000" pitchFamily="2" charset="0"/>
              </a:rPr>
              <a:t>To cater for wrongly classified images or missing classes;</a:t>
            </a:r>
          </a:p>
          <a:p>
            <a:pPr lvl="1"/>
            <a:r>
              <a:rPr lang="en-US" dirty="0">
                <a:latin typeface="Sabon Next LT" panose="02000500000000000000" pitchFamily="2" charset="0"/>
                <a:cs typeface="Sabon Next LT" panose="02000500000000000000" pitchFamily="2" charset="0"/>
              </a:rPr>
              <a:t>Deploying an option for users to input simple feedback if they don’t think that the top predicted image matches the unseen data</a:t>
            </a:r>
          </a:p>
          <a:p>
            <a:pPr lvl="1"/>
            <a:r>
              <a:rPr lang="en-US" dirty="0">
                <a:latin typeface="Sabon Next LT" panose="02000500000000000000" pitchFamily="2" charset="0"/>
                <a:cs typeface="Sabon Next LT" panose="02000500000000000000" pitchFamily="2" charset="0"/>
              </a:rPr>
              <a:t>Video to autosave and used as input file to learn new data by frames</a:t>
            </a:r>
            <a:endParaRPr lang="en-US" b="1" dirty="0">
              <a:latin typeface="Sabon Next LT" panose="02000500000000000000" pitchFamily="2" charset="0"/>
              <a:cs typeface="Sabon Next LT" panose="02000500000000000000" pitchFamily="2" charset="0"/>
            </a:endParaRPr>
          </a:p>
          <a:p>
            <a:pPr lvl="2"/>
            <a:r>
              <a:rPr lang="en-US" dirty="0">
                <a:latin typeface="Sabon Next LT" panose="02000500000000000000" pitchFamily="2" charset="0"/>
                <a:cs typeface="Sabon Next LT" panose="02000500000000000000" pitchFamily="2" charset="0"/>
              </a:rPr>
              <a:t>Zoom into classes that has lower defining probabilities between Top and 2</a:t>
            </a:r>
            <a:r>
              <a:rPr lang="en-US" baseline="30000" dirty="0">
                <a:latin typeface="Sabon Next LT" panose="02000500000000000000" pitchFamily="2" charset="0"/>
                <a:cs typeface="Sabon Next LT" panose="02000500000000000000" pitchFamily="2" charset="0"/>
              </a:rPr>
              <a:t>nd</a:t>
            </a:r>
            <a:r>
              <a:rPr lang="en-US" dirty="0">
                <a:latin typeface="Sabon Next LT" panose="02000500000000000000" pitchFamily="2" charset="0"/>
                <a:cs typeface="Sabon Next LT" panose="02000500000000000000" pitchFamily="2" charset="0"/>
              </a:rPr>
              <a:t> predictions.  </a:t>
            </a:r>
          </a:p>
          <a:p>
            <a:pPr marL="548640" lvl="2" indent="0">
              <a:buNone/>
            </a:pPr>
            <a:r>
              <a:rPr lang="en-US" dirty="0">
                <a:latin typeface="Sabon Next LT" panose="02000500000000000000" pitchFamily="2" charset="0"/>
                <a:cs typeface="Sabon Next LT" panose="02000500000000000000" pitchFamily="2" charset="0"/>
              </a:rPr>
              <a:t>(50% - Top prediction, 40% - 2</a:t>
            </a:r>
            <a:r>
              <a:rPr lang="en-US" baseline="30000" dirty="0">
                <a:latin typeface="Sabon Next LT" panose="02000500000000000000" pitchFamily="2" charset="0"/>
                <a:cs typeface="Sabon Next LT" panose="02000500000000000000" pitchFamily="2" charset="0"/>
              </a:rPr>
              <a:t>nd</a:t>
            </a:r>
            <a:r>
              <a:rPr lang="en-US" dirty="0">
                <a:latin typeface="Sabon Next LT" panose="02000500000000000000" pitchFamily="2" charset="0"/>
                <a:cs typeface="Sabon Next LT" panose="02000500000000000000" pitchFamily="2" charset="0"/>
              </a:rPr>
              <a:t> prediction) </a:t>
            </a:r>
          </a:p>
          <a:p>
            <a:pPr lvl="1"/>
            <a:endParaRPr lang="en-US" dirty="0">
              <a:latin typeface="Sabon Next LT" panose="02000500000000000000" pitchFamily="2" charset="0"/>
              <a:cs typeface="Sabon Next LT" panose="02000500000000000000" pitchFamily="2" charset="0"/>
            </a:endParaRPr>
          </a:p>
          <a:p>
            <a:endParaRPr lang="en-S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986330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Thank you!</a:t>
            </a:r>
            <a:endParaRPr lang="en-SG" sz="4400" dirty="0">
              <a:latin typeface="Avenir Next LT Pro" panose="020B0504020202020204" pitchFamily="34" charset="0"/>
            </a:endParaRPr>
          </a:p>
        </p:txBody>
      </p:sp>
    </p:spTree>
    <p:extLst>
      <p:ext uri="{BB962C8B-B14F-4D97-AF65-F5344CB8AC3E}">
        <p14:creationId xmlns:p14="http://schemas.microsoft.com/office/powerpoint/2010/main" val="34353270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Additional Slides</a:t>
            </a:r>
            <a:endParaRPr lang="en-SG" sz="4400" dirty="0">
              <a:latin typeface="Avenir Next LT Pro" panose="020B0504020202020204" pitchFamily="34" charset="0"/>
            </a:endParaRPr>
          </a:p>
        </p:txBody>
      </p:sp>
    </p:spTree>
    <p:extLst>
      <p:ext uri="{BB962C8B-B14F-4D97-AF65-F5344CB8AC3E}">
        <p14:creationId xmlns:p14="http://schemas.microsoft.com/office/powerpoint/2010/main" val="1130236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pic>
        <p:nvPicPr>
          <p:cNvPr id="14" name="Picture 13" descr="Table&#10;&#10;Description automatically generated">
            <a:extLst>
              <a:ext uri="{FF2B5EF4-FFF2-40B4-BE49-F238E27FC236}">
                <a16:creationId xmlns:a16="http://schemas.microsoft.com/office/drawing/2014/main" id="{6BE5229F-23C1-46B8-B38A-91D575834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1523806"/>
            <a:ext cx="4838700" cy="3638550"/>
          </a:xfrm>
          <a:prstGeom prst="rect">
            <a:avLst/>
          </a:prstGeom>
        </p:spPr>
      </p:pic>
      <p:sp>
        <p:nvSpPr>
          <p:cNvPr id="17" name="TextBox 16">
            <a:extLst>
              <a:ext uri="{FF2B5EF4-FFF2-40B4-BE49-F238E27FC236}">
                <a16:creationId xmlns:a16="http://schemas.microsoft.com/office/drawing/2014/main" id="{C3070AC9-0476-4B53-AC52-D3C7C22DF0D8}"/>
              </a:ext>
            </a:extLst>
          </p:cNvPr>
          <p:cNvSpPr txBox="1"/>
          <p:nvPr/>
        </p:nvSpPr>
        <p:spPr>
          <a:xfrm>
            <a:off x="625102" y="5162356"/>
            <a:ext cx="1580882"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MobileNetV2 Structure</a:t>
            </a:r>
            <a:endParaRPr lang="en-SG" sz="1100" u="sn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841409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p:txBody>
          <a:bodyPr/>
          <a:lstStyle/>
          <a:p>
            <a:r>
              <a:rPr lang="en-US" dirty="0"/>
              <a:t>Main features </a:t>
            </a:r>
            <a:endParaRPr lang="en-SG" dirty="0"/>
          </a:p>
        </p:txBody>
      </p:sp>
      <p:sp>
        <p:nvSpPr>
          <p:cNvPr id="3" name="Content Placeholder 2">
            <a:extLst>
              <a:ext uri="{FF2B5EF4-FFF2-40B4-BE49-F238E27FC236}">
                <a16:creationId xmlns:a16="http://schemas.microsoft.com/office/drawing/2014/main" id="{0C90FAE7-3A10-4ABC-9332-B4E36E4A2F04}"/>
              </a:ext>
            </a:extLst>
          </p:cNvPr>
          <p:cNvSpPr>
            <a:spLocks noGrp="1"/>
          </p:cNvSpPr>
          <p:nvPr>
            <p:ph idx="1"/>
          </p:nvPr>
        </p:nvSpPr>
        <p:spPr>
          <a:xfrm>
            <a:off x="1261872" y="1828800"/>
            <a:ext cx="6606269" cy="4351337"/>
          </a:xfrm>
        </p:spPr>
        <p:txBody>
          <a:bodyPr/>
          <a:lstStyle/>
          <a:p>
            <a:r>
              <a:rPr lang="en-US" dirty="0">
                <a:latin typeface="Sabon Next LT" panose="02000500000000000000" pitchFamily="2" charset="0"/>
                <a:cs typeface="Sabon Next LT" panose="02000500000000000000" pitchFamily="2" charset="0"/>
              </a:rPr>
              <a:t>Inverted Residual </a:t>
            </a:r>
          </a:p>
          <a:p>
            <a:pPr lvl="1"/>
            <a:r>
              <a:rPr lang="en-US" dirty="0">
                <a:latin typeface="Sabon Next LT" panose="02000500000000000000" pitchFamily="2" charset="0"/>
                <a:cs typeface="Sabon Next LT" panose="02000500000000000000" pitchFamily="2" charset="0"/>
              </a:rPr>
              <a:t>What is residual? </a:t>
            </a:r>
            <a:r>
              <a:rPr lang="en-US" dirty="0">
                <a:latin typeface="Sabon Next LT" panose="02000500000000000000" pitchFamily="2" charset="0"/>
                <a:cs typeface="Sabon Next LT" panose="02000500000000000000" pitchFamily="2" charset="0"/>
                <a:sym typeface="Wingdings" panose="05000000000000000000" pitchFamily="2" charset="2"/>
              </a:rPr>
              <a:t> Skip function that learns residual functions with reference to the input layer. </a:t>
            </a:r>
          </a:p>
          <a:p>
            <a:pPr lvl="1"/>
            <a:r>
              <a:rPr lang="en-US" dirty="0">
                <a:latin typeface="Sabon Next LT" panose="02000500000000000000" pitchFamily="2" charset="0"/>
                <a:cs typeface="Sabon Next LT" panose="02000500000000000000" pitchFamily="2" charset="0"/>
                <a:sym typeface="Wingdings" panose="05000000000000000000" pitchFamily="2" charset="2"/>
              </a:rPr>
              <a:t>The idea of inverted is taking in narrow layers as the input, then expanding and narrowing again before entering another layer. </a:t>
            </a:r>
          </a:p>
          <a:p>
            <a:pPr marL="274320" lvl="1" indent="0">
              <a:buNone/>
            </a:pPr>
            <a:r>
              <a:rPr lang="en-SG" dirty="0">
                <a:latin typeface="Sabon Next LT" panose="02000500000000000000" pitchFamily="2" charset="0"/>
                <a:cs typeface="Sabon Next LT" panose="02000500000000000000" pitchFamily="2" charset="0"/>
                <a:sym typeface="Wingdings" panose="05000000000000000000" pitchFamily="2" charset="2"/>
              </a:rPr>
              <a:t>(narrow  wide  narrow concept)</a:t>
            </a:r>
          </a:p>
          <a:p>
            <a:pPr marL="274320" lvl="1" indent="0">
              <a:buNone/>
            </a:pPr>
            <a:endParaRPr lang="en-SG" dirty="0">
              <a:latin typeface="Sabon Next LT" panose="02000500000000000000" pitchFamily="2" charset="0"/>
              <a:cs typeface="Sabon Next LT" panose="02000500000000000000" pitchFamily="2" charset="0"/>
              <a:sym typeface="Wingdings" panose="05000000000000000000" pitchFamily="2" charset="2"/>
            </a:endParaRPr>
          </a:p>
          <a:p>
            <a:r>
              <a:rPr lang="en-SG" dirty="0">
                <a:latin typeface="Sabon Next LT" panose="02000500000000000000" pitchFamily="2" charset="0"/>
                <a:cs typeface="Sabon Next LT" panose="02000500000000000000" pitchFamily="2" charset="0"/>
                <a:sym typeface="Wingdings" panose="05000000000000000000" pitchFamily="2" charset="2"/>
              </a:rPr>
              <a:t>Linear bottleneck (Memory-efficient inference)</a:t>
            </a:r>
          </a:p>
          <a:p>
            <a:pPr lvl="1"/>
            <a:r>
              <a:rPr lang="en-SG" dirty="0">
                <a:latin typeface="Sabon Next LT" panose="02000500000000000000" pitchFamily="2" charset="0"/>
                <a:cs typeface="Sabon Next LT" panose="02000500000000000000" pitchFamily="2" charset="0"/>
                <a:sym typeface="Wingdings" panose="05000000000000000000" pitchFamily="2" charset="2"/>
              </a:rPr>
              <a:t>Tensors are very low in dimension where skip connections are linked, if we use a non-linear function, will hurt the performance of the network. </a:t>
            </a:r>
          </a:p>
          <a:p>
            <a:pPr lvl="1"/>
            <a:endParaRPr lang="en-US" dirty="0">
              <a:latin typeface="Sabon Next LT" panose="02000500000000000000" pitchFamily="2" charset="0"/>
              <a:cs typeface="Sabon Next LT" panose="02000500000000000000" pitchFamily="2" charset="0"/>
              <a:sym typeface="Wingdings" panose="05000000000000000000" pitchFamily="2" charset="2"/>
            </a:endParaRPr>
          </a:p>
        </p:txBody>
      </p:sp>
      <p:pic>
        <p:nvPicPr>
          <p:cNvPr id="4" name="Picture 3" descr="Diagram&#10;&#10;Description automatically generated">
            <a:extLst>
              <a:ext uri="{FF2B5EF4-FFF2-40B4-BE49-F238E27FC236}">
                <a16:creationId xmlns:a16="http://schemas.microsoft.com/office/drawing/2014/main" id="{C1902D20-81CA-4C14-827E-A6313CD8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144" y="1883081"/>
            <a:ext cx="2528884" cy="3671662"/>
          </a:xfrm>
          <a:prstGeom prst="rect">
            <a:avLst/>
          </a:prstGeom>
        </p:spPr>
      </p:pic>
      <p:pic>
        <p:nvPicPr>
          <p:cNvPr id="5" name="Picture 4" descr="Text&#10;&#10;Description automatically generated">
            <a:extLst>
              <a:ext uri="{FF2B5EF4-FFF2-40B4-BE49-F238E27FC236}">
                <a16:creationId xmlns:a16="http://schemas.microsoft.com/office/drawing/2014/main" id="{ED2AEB41-AA1B-41DF-80BB-243ECC02F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72" y="4967854"/>
            <a:ext cx="5438775" cy="1419225"/>
          </a:xfrm>
          <a:prstGeom prst="rect">
            <a:avLst/>
          </a:prstGeom>
        </p:spPr>
      </p:pic>
      <p:grpSp>
        <p:nvGrpSpPr>
          <p:cNvPr id="15" name="Group 14">
            <a:extLst>
              <a:ext uri="{FF2B5EF4-FFF2-40B4-BE49-F238E27FC236}">
                <a16:creationId xmlns:a16="http://schemas.microsoft.com/office/drawing/2014/main" id="{46B7E0E7-6471-439C-B2D4-21F07011BE16}"/>
              </a:ext>
            </a:extLst>
          </p:cNvPr>
          <p:cNvGrpSpPr/>
          <p:nvPr/>
        </p:nvGrpSpPr>
        <p:grpSpPr>
          <a:xfrm>
            <a:off x="6580413" y="3012622"/>
            <a:ext cx="1836966" cy="898049"/>
            <a:chOff x="6580413" y="3012622"/>
            <a:chExt cx="1836966" cy="898049"/>
          </a:xfrm>
        </p:grpSpPr>
        <p:cxnSp>
          <p:nvCxnSpPr>
            <p:cNvPr id="7" name="Straight Arrow Connector 6">
              <a:extLst>
                <a:ext uri="{FF2B5EF4-FFF2-40B4-BE49-F238E27FC236}">
                  <a16:creationId xmlns:a16="http://schemas.microsoft.com/office/drawing/2014/main" id="{019222E6-0989-4A73-8CD1-FDACA80516A3}"/>
                </a:ext>
              </a:extLst>
            </p:cNvPr>
            <p:cNvCxnSpPr>
              <a:cxnSpLocks/>
            </p:cNvCxnSpPr>
            <p:nvPr/>
          </p:nvCxnSpPr>
          <p:spPr>
            <a:xfrm flipV="1">
              <a:off x="7747907" y="3012622"/>
              <a:ext cx="669472" cy="41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8B8030-C1A7-4B09-B61C-A0AD6E38F068}"/>
                </a:ext>
              </a:extLst>
            </p:cNvPr>
            <p:cNvCxnSpPr>
              <a:cxnSpLocks/>
            </p:cNvCxnSpPr>
            <p:nvPr/>
          </p:nvCxnSpPr>
          <p:spPr>
            <a:xfrm>
              <a:off x="7747907" y="3429000"/>
              <a:ext cx="669472" cy="48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D86D29-8718-48AB-85F9-472EDC443697}"/>
                </a:ext>
              </a:extLst>
            </p:cNvPr>
            <p:cNvSpPr txBox="1"/>
            <p:nvPr/>
          </p:nvSpPr>
          <p:spPr>
            <a:xfrm>
              <a:off x="6580413" y="3136612"/>
              <a:ext cx="1436915" cy="584775"/>
            </a:xfrm>
            <a:prstGeom prst="rect">
              <a:avLst/>
            </a:prstGeom>
            <a:noFill/>
          </p:spPr>
          <p:txBody>
            <a:bodyPr wrap="square" rtlCol="0">
              <a:spAutoFit/>
            </a:bodyPr>
            <a:lstStyle/>
            <a:p>
              <a:r>
                <a:rPr lang="en-US" sz="1600" dirty="0">
                  <a:solidFill>
                    <a:srgbClr val="FF0000"/>
                  </a:solidFill>
                  <a:latin typeface="Sabon Next LT" panose="02000500000000000000" pitchFamily="2" charset="0"/>
                  <a:cs typeface="Sabon Next LT" panose="02000500000000000000" pitchFamily="2" charset="0"/>
                </a:rPr>
                <a:t>Non – linear function</a:t>
              </a:r>
              <a:endParaRPr lang="en-SG" sz="1600" dirty="0">
                <a:solidFill>
                  <a:srgbClr val="FF0000"/>
                </a:solidFill>
                <a:latin typeface="Sabon Next LT" panose="02000500000000000000" pitchFamily="2" charset="0"/>
                <a:cs typeface="Sabon Next LT" panose="02000500000000000000" pitchFamily="2" charset="0"/>
              </a:endParaRPr>
            </a:p>
          </p:txBody>
        </p:sp>
      </p:grpSp>
    </p:spTree>
    <p:extLst>
      <p:ext uri="{BB962C8B-B14F-4D97-AF65-F5344CB8AC3E}">
        <p14:creationId xmlns:p14="http://schemas.microsoft.com/office/powerpoint/2010/main" val="1048554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8F01-3ACA-4911-8C98-AE3EA95407FA}"/>
              </a:ext>
            </a:extLst>
          </p:cNvPr>
          <p:cNvSpPr>
            <a:spLocks noGrp="1"/>
          </p:cNvSpPr>
          <p:nvPr>
            <p:ph type="title"/>
          </p:nvPr>
        </p:nvSpPr>
        <p:spPr/>
        <p:txBody>
          <a:bodyPr/>
          <a:lstStyle/>
          <a:p>
            <a:r>
              <a:rPr lang="en-US" dirty="0"/>
              <a:t>Data Pre-processing</a:t>
            </a:r>
            <a:endParaRPr lang="en-SG" dirty="0"/>
          </a:p>
        </p:txBody>
      </p:sp>
      <p:sp>
        <p:nvSpPr>
          <p:cNvPr id="3" name="Content Placeholder 2">
            <a:extLst>
              <a:ext uri="{FF2B5EF4-FFF2-40B4-BE49-F238E27FC236}">
                <a16:creationId xmlns:a16="http://schemas.microsoft.com/office/drawing/2014/main" id="{902F9B45-BDEC-47CD-BD1F-FF45BBD9B490}"/>
              </a:ext>
            </a:extLst>
          </p:cNvPr>
          <p:cNvSpPr>
            <a:spLocks noGrp="1"/>
          </p:cNvSpPr>
          <p:nvPr>
            <p:ph idx="1"/>
          </p:nvPr>
        </p:nvSpPr>
        <p:spPr>
          <a:xfrm>
            <a:off x="6416567" y="4518972"/>
            <a:ext cx="4461002" cy="1919846"/>
          </a:xfrm>
        </p:spPr>
        <p:txBody>
          <a:bodyPr>
            <a:normAutofit/>
          </a:bodyPr>
          <a:lstStyle/>
          <a:p>
            <a:r>
              <a:rPr lang="en-US" b="0" i="0" dirty="0">
                <a:solidFill>
                  <a:srgbClr val="555555"/>
                </a:solidFill>
                <a:effectLst/>
                <a:latin typeface="Helvetica Neue"/>
              </a:rPr>
              <a:t>Image </a:t>
            </a:r>
            <a:r>
              <a:rPr lang="en-US" dirty="0">
                <a:solidFill>
                  <a:srgbClr val="555555"/>
                </a:solidFill>
                <a:latin typeface="Helvetica Neue"/>
              </a:rPr>
              <a:t>size: (224,224,3)</a:t>
            </a:r>
          </a:p>
          <a:p>
            <a:r>
              <a:rPr lang="en-US" b="0" i="0" dirty="0">
                <a:solidFill>
                  <a:srgbClr val="555555"/>
                </a:solidFill>
                <a:effectLst/>
                <a:latin typeface="Helvetica Neue"/>
                <a:sym typeface="Wingdings" panose="05000000000000000000" pitchFamily="2" charset="2"/>
              </a:rPr>
              <a:t> Dataset made of </a:t>
            </a:r>
          </a:p>
          <a:p>
            <a:pPr lvl="1"/>
            <a:r>
              <a:rPr lang="en-US" dirty="0">
                <a:solidFill>
                  <a:srgbClr val="555555"/>
                </a:solidFill>
                <a:latin typeface="Helvetica Neue"/>
                <a:sym typeface="Wingdings" panose="05000000000000000000" pitchFamily="2" charset="2"/>
              </a:rPr>
              <a:t>Kaggle dataset</a:t>
            </a:r>
          </a:p>
          <a:p>
            <a:pPr lvl="1"/>
            <a:r>
              <a:rPr lang="en-US" dirty="0">
                <a:solidFill>
                  <a:srgbClr val="555555"/>
                </a:solidFill>
                <a:latin typeface="Helvetica Neue"/>
                <a:sym typeface="Wingdings" panose="05000000000000000000" pitchFamily="2" charset="2"/>
              </a:rPr>
              <a:t>Self-taken to better distinguish difficult vegetables</a:t>
            </a:r>
          </a:p>
        </p:txBody>
      </p:sp>
      <p:pic>
        <p:nvPicPr>
          <p:cNvPr id="5" name="Picture 4">
            <a:extLst>
              <a:ext uri="{FF2B5EF4-FFF2-40B4-BE49-F238E27FC236}">
                <a16:creationId xmlns:a16="http://schemas.microsoft.com/office/drawing/2014/main" id="{C4464E90-CC45-442A-8192-04BE037F76B8}"/>
              </a:ext>
            </a:extLst>
          </p:cNvPr>
          <p:cNvPicPr>
            <a:picLocks noChangeAspect="1"/>
          </p:cNvPicPr>
          <p:nvPr/>
        </p:nvPicPr>
        <p:blipFill>
          <a:blip r:embed="rId3"/>
          <a:stretch>
            <a:fillRect/>
          </a:stretch>
        </p:blipFill>
        <p:spPr>
          <a:xfrm>
            <a:off x="299955" y="2467610"/>
            <a:ext cx="1639553" cy="3704966"/>
          </a:xfrm>
          <a:prstGeom prst="rect">
            <a:avLst/>
          </a:prstGeom>
        </p:spPr>
      </p:pic>
      <p:pic>
        <p:nvPicPr>
          <p:cNvPr id="15" name="Picture 14" descr="Chart, bar chart, histogram&#10;&#10;Description automatically generated">
            <a:extLst>
              <a:ext uri="{FF2B5EF4-FFF2-40B4-BE49-F238E27FC236}">
                <a16:creationId xmlns:a16="http://schemas.microsoft.com/office/drawing/2014/main" id="{F63ADEFC-A407-4D37-A064-AF614BC9D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953" y="4518972"/>
            <a:ext cx="3721100" cy="2231014"/>
          </a:xfrm>
          <a:prstGeom prst="rect">
            <a:avLst/>
          </a:prstGeom>
        </p:spPr>
      </p:pic>
      <p:pic>
        <p:nvPicPr>
          <p:cNvPr id="17" name="Picture 16" descr="Chart, bar chart, histogram&#10;&#10;Description automatically generated">
            <a:extLst>
              <a:ext uri="{FF2B5EF4-FFF2-40B4-BE49-F238E27FC236}">
                <a16:creationId xmlns:a16="http://schemas.microsoft.com/office/drawing/2014/main" id="{86343098-6844-4343-84CF-9E66E98CC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022" y="2089079"/>
            <a:ext cx="3754031" cy="2231014"/>
          </a:xfrm>
          <a:prstGeom prst="rect">
            <a:avLst/>
          </a:prstGeom>
        </p:spPr>
      </p:pic>
      <p:sp>
        <p:nvSpPr>
          <p:cNvPr id="18" name="TextBox 17">
            <a:extLst>
              <a:ext uri="{FF2B5EF4-FFF2-40B4-BE49-F238E27FC236}">
                <a16:creationId xmlns:a16="http://schemas.microsoft.com/office/drawing/2014/main" id="{18C9A02C-4BBA-4A12-AF91-F18A1263747B}"/>
              </a:ext>
            </a:extLst>
          </p:cNvPr>
          <p:cNvSpPr txBox="1"/>
          <p:nvPr/>
        </p:nvSpPr>
        <p:spPr>
          <a:xfrm>
            <a:off x="716415" y="2244840"/>
            <a:ext cx="806631" cy="246221"/>
          </a:xfrm>
          <a:prstGeom prst="rect">
            <a:avLst/>
          </a:prstGeom>
          <a:noFill/>
        </p:spPr>
        <p:txBody>
          <a:bodyPr wrap="none" rtlCol="0">
            <a:spAutoFit/>
          </a:bodyPr>
          <a:lstStyle/>
          <a:p>
            <a:r>
              <a:rPr lang="en-US" sz="1000" dirty="0">
                <a:latin typeface="Sabon Next LT" panose="02000500000000000000" pitchFamily="2" charset="0"/>
                <a:cs typeface="Sabon Next LT" panose="02000500000000000000" pitchFamily="2" charset="0"/>
              </a:rPr>
              <a:t>Image Sizes</a:t>
            </a:r>
            <a:endParaRPr lang="en-SG" sz="1000" dirty="0">
              <a:latin typeface="Sabon Next LT" panose="02000500000000000000" pitchFamily="2" charset="0"/>
              <a:cs typeface="Sabon Next LT" panose="02000500000000000000" pitchFamily="2" charset="0"/>
            </a:endParaRPr>
          </a:p>
        </p:txBody>
      </p:sp>
      <p:pic>
        <p:nvPicPr>
          <p:cNvPr id="8" name="Picture 7" descr="A person holding a plant&#10;&#10;Description automatically generated with low confidence">
            <a:extLst>
              <a:ext uri="{FF2B5EF4-FFF2-40B4-BE49-F238E27FC236}">
                <a16:creationId xmlns:a16="http://schemas.microsoft.com/office/drawing/2014/main" id="{A3073C4D-BE1B-4EF8-9104-18FD0EC7A2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222133" y="2506437"/>
            <a:ext cx="1597660" cy="1597660"/>
          </a:xfrm>
          <a:prstGeom prst="rect">
            <a:avLst/>
          </a:prstGeom>
        </p:spPr>
      </p:pic>
      <p:pic>
        <p:nvPicPr>
          <p:cNvPr id="9" name="Picture 8" descr="A close up of a plant&#10;&#10;Description automatically generated with low confidence">
            <a:extLst>
              <a:ext uri="{FF2B5EF4-FFF2-40B4-BE49-F238E27FC236}">
                <a16:creationId xmlns:a16="http://schemas.microsoft.com/office/drawing/2014/main" id="{3337D8E5-765D-48DB-A661-FDAAD291EB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488217" y="2491061"/>
            <a:ext cx="1597660" cy="1597660"/>
          </a:xfrm>
          <a:prstGeom prst="rect">
            <a:avLst/>
          </a:prstGeom>
        </p:spPr>
      </p:pic>
      <p:pic>
        <p:nvPicPr>
          <p:cNvPr id="10" name="Picture 9" descr="A hand holding a green plant&#10;&#10;Description automatically generated with medium confidence">
            <a:extLst>
              <a:ext uri="{FF2B5EF4-FFF2-40B4-BE49-F238E27FC236}">
                <a16:creationId xmlns:a16="http://schemas.microsoft.com/office/drawing/2014/main" id="{3F0698B0-1BE0-4577-BB09-5A04794E47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7855175" y="2491061"/>
            <a:ext cx="1597660" cy="1597660"/>
          </a:xfrm>
          <a:prstGeom prst="rect">
            <a:avLst/>
          </a:prstGeom>
        </p:spPr>
      </p:pic>
      <p:sp>
        <p:nvSpPr>
          <p:cNvPr id="11" name="TextBox 10">
            <a:extLst>
              <a:ext uri="{FF2B5EF4-FFF2-40B4-BE49-F238E27FC236}">
                <a16:creationId xmlns:a16="http://schemas.microsoft.com/office/drawing/2014/main" id="{AF6C98E7-569B-4E50-86D9-D33DDAC1581C}"/>
              </a:ext>
            </a:extLst>
          </p:cNvPr>
          <p:cNvSpPr txBox="1"/>
          <p:nvPr/>
        </p:nvSpPr>
        <p:spPr>
          <a:xfrm>
            <a:off x="6740277" y="2290813"/>
            <a:ext cx="561372" cy="246221"/>
          </a:xfrm>
          <a:prstGeom prst="rect">
            <a:avLst/>
          </a:prstGeom>
          <a:noFill/>
        </p:spPr>
        <p:txBody>
          <a:bodyPr wrap="square" rtlCol="0">
            <a:spAutoFit/>
          </a:bodyPr>
          <a:lstStyle/>
          <a:p>
            <a:r>
              <a:rPr lang="en-US" sz="1000" dirty="0">
                <a:latin typeface="Sabon Next LT" panose="02000500000000000000" pitchFamily="2" charset="0"/>
                <a:cs typeface="Sabon Next LT" panose="02000500000000000000" pitchFamily="2" charset="0"/>
              </a:rPr>
              <a:t>Parsley</a:t>
            </a:r>
            <a:endParaRPr lang="en-SG" sz="1000" dirty="0">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44C210A9-A84B-4D27-B80F-4FAF91D32D21}"/>
              </a:ext>
            </a:extLst>
          </p:cNvPr>
          <p:cNvSpPr txBox="1"/>
          <p:nvPr/>
        </p:nvSpPr>
        <p:spPr>
          <a:xfrm>
            <a:off x="9919799" y="2290814"/>
            <a:ext cx="734496" cy="246221"/>
          </a:xfrm>
          <a:prstGeom prst="rect">
            <a:avLst/>
          </a:prstGeom>
          <a:noFill/>
        </p:spPr>
        <p:txBody>
          <a:bodyPr wrap="square" rtlCol="0">
            <a:spAutoFit/>
          </a:bodyPr>
          <a:lstStyle/>
          <a:p>
            <a:pPr algn="ctr"/>
            <a:r>
              <a:rPr lang="en-US" sz="1000" dirty="0">
                <a:latin typeface="Sabon Next LT" panose="02000500000000000000" pitchFamily="2" charset="0"/>
                <a:cs typeface="Sabon Next LT" panose="02000500000000000000" pitchFamily="2" charset="0"/>
              </a:rPr>
              <a:t>Coriander</a:t>
            </a:r>
            <a:endParaRPr lang="en-SG" sz="1000" dirty="0">
              <a:latin typeface="Sabon Next LT" panose="02000500000000000000" pitchFamily="2" charset="0"/>
              <a:cs typeface="Sabon Next LT" panose="02000500000000000000" pitchFamily="2" charset="0"/>
            </a:endParaRPr>
          </a:p>
        </p:txBody>
      </p:sp>
      <p:sp>
        <p:nvSpPr>
          <p:cNvPr id="13" name="TextBox 12">
            <a:extLst>
              <a:ext uri="{FF2B5EF4-FFF2-40B4-BE49-F238E27FC236}">
                <a16:creationId xmlns:a16="http://schemas.microsoft.com/office/drawing/2014/main" id="{0CF7842D-84BD-47C3-9F29-945BB64B017D}"/>
              </a:ext>
            </a:extLst>
          </p:cNvPr>
          <p:cNvSpPr txBox="1"/>
          <p:nvPr/>
        </p:nvSpPr>
        <p:spPr>
          <a:xfrm>
            <a:off x="8285154" y="2260216"/>
            <a:ext cx="737702" cy="246221"/>
          </a:xfrm>
          <a:prstGeom prst="rect">
            <a:avLst/>
          </a:prstGeom>
          <a:noFill/>
        </p:spPr>
        <p:txBody>
          <a:bodyPr wrap="square" rtlCol="0">
            <a:spAutoFit/>
          </a:bodyPr>
          <a:lstStyle/>
          <a:p>
            <a:pPr algn="ctr"/>
            <a:r>
              <a:rPr lang="en-US" sz="1000" dirty="0" err="1">
                <a:latin typeface="Sabon Next LT" panose="02000500000000000000" pitchFamily="2" charset="0"/>
                <a:cs typeface="Sabon Next LT" panose="02000500000000000000" pitchFamily="2" charset="0"/>
              </a:rPr>
              <a:t>Daun_sup</a:t>
            </a:r>
            <a:endParaRPr lang="en-SG" sz="10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169162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8B47-C573-41A7-AFDB-15AE89A669DA}"/>
              </a:ext>
            </a:extLst>
          </p:cNvPr>
          <p:cNvSpPr>
            <a:spLocks noGrp="1"/>
          </p:cNvSpPr>
          <p:nvPr>
            <p:ph type="title"/>
          </p:nvPr>
        </p:nvSpPr>
        <p:spPr>
          <a:xfrm>
            <a:off x="420951" y="66788"/>
            <a:ext cx="9692640" cy="1325562"/>
          </a:xfrm>
        </p:spPr>
        <p:txBody>
          <a:bodyPr/>
          <a:lstStyle/>
          <a:p>
            <a:r>
              <a:rPr lang="en-US" dirty="0"/>
              <a:t>Feature maps: Kailan</a:t>
            </a:r>
            <a:endParaRPr lang="en-SG" dirty="0"/>
          </a:p>
        </p:txBody>
      </p:sp>
      <p:pic>
        <p:nvPicPr>
          <p:cNvPr id="12" name="Content Placeholder 11">
            <a:extLst>
              <a:ext uri="{FF2B5EF4-FFF2-40B4-BE49-F238E27FC236}">
                <a16:creationId xmlns:a16="http://schemas.microsoft.com/office/drawing/2014/main" id="{25982C2E-36B9-44EC-806F-CAE098861806}"/>
              </a:ext>
            </a:extLst>
          </p:cNvPr>
          <p:cNvPicPr>
            <a:picLocks noGrp="1" noChangeAspect="1"/>
          </p:cNvPicPr>
          <p:nvPr>
            <p:ph idx="1"/>
          </p:nvPr>
        </p:nvPicPr>
        <p:blipFill>
          <a:blip r:embed="rId3"/>
          <a:stretch>
            <a:fillRect/>
          </a:stretch>
        </p:blipFill>
        <p:spPr>
          <a:xfrm>
            <a:off x="3695409" y="1552529"/>
            <a:ext cx="2917189" cy="946077"/>
          </a:xfrm>
        </p:spPr>
      </p:pic>
      <p:pic>
        <p:nvPicPr>
          <p:cNvPr id="16" name="Picture 15">
            <a:extLst>
              <a:ext uri="{FF2B5EF4-FFF2-40B4-BE49-F238E27FC236}">
                <a16:creationId xmlns:a16="http://schemas.microsoft.com/office/drawing/2014/main" id="{B2DD5423-40EE-4563-953F-E8615F0773E8}"/>
              </a:ext>
            </a:extLst>
          </p:cNvPr>
          <p:cNvPicPr>
            <a:picLocks noChangeAspect="1"/>
          </p:cNvPicPr>
          <p:nvPr/>
        </p:nvPicPr>
        <p:blipFill rotWithShape="1">
          <a:blip r:embed="rId4"/>
          <a:srcRect r="13756"/>
          <a:stretch/>
        </p:blipFill>
        <p:spPr>
          <a:xfrm>
            <a:off x="3695409" y="2794677"/>
            <a:ext cx="4947557" cy="823142"/>
          </a:xfrm>
          <a:prstGeom prst="rect">
            <a:avLst/>
          </a:prstGeom>
        </p:spPr>
      </p:pic>
      <p:pic>
        <p:nvPicPr>
          <p:cNvPr id="24" name="Picture 23">
            <a:extLst>
              <a:ext uri="{FF2B5EF4-FFF2-40B4-BE49-F238E27FC236}">
                <a16:creationId xmlns:a16="http://schemas.microsoft.com/office/drawing/2014/main" id="{491C942F-4851-4FFB-9745-D33F2DA1BF09}"/>
              </a:ext>
            </a:extLst>
          </p:cNvPr>
          <p:cNvPicPr>
            <a:picLocks noChangeAspect="1"/>
          </p:cNvPicPr>
          <p:nvPr/>
        </p:nvPicPr>
        <p:blipFill rotWithShape="1">
          <a:blip r:embed="rId5">
            <a:extLst>
              <a:ext uri="{28A0092B-C50C-407E-A947-70E740481C1C}">
                <a14:useLocalDpi xmlns:a14="http://schemas.microsoft.com/office/drawing/2010/main" val="0"/>
              </a:ext>
            </a:extLst>
          </a:blip>
          <a:srcRect l="34167" t="27133" r="48695" b="27133"/>
          <a:stretch/>
        </p:blipFill>
        <p:spPr>
          <a:xfrm>
            <a:off x="3695409" y="6025143"/>
            <a:ext cx="5562861" cy="467811"/>
          </a:xfrm>
          <a:prstGeom prst="rect">
            <a:avLst/>
          </a:prstGeom>
        </p:spPr>
      </p:pic>
      <p:cxnSp>
        <p:nvCxnSpPr>
          <p:cNvPr id="28" name="Straight Arrow Connector 27">
            <a:extLst>
              <a:ext uri="{FF2B5EF4-FFF2-40B4-BE49-F238E27FC236}">
                <a16:creationId xmlns:a16="http://schemas.microsoft.com/office/drawing/2014/main" id="{ED3E0680-C8A3-4C91-9A3F-499E97FE195D}"/>
              </a:ext>
            </a:extLst>
          </p:cNvPr>
          <p:cNvCxnSpPr>
            <a:cxnSpLocks/>
            <a:endCxn id="12" idx="1"/>
          </p:cNvCxnSpPr>
          <p:nvPr/>
        </p:nvCxnSpPr>
        <p:spPr>
          <a:xfrm>
            <a:off x="2860629" y="1848757"/>
            <a:ext cx="834780" cy="176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D7AE6B1-DFA4-4BE7-B2D2-F4D6A9BBDD51}"/>
              </a:ext>
            </a:extLst>
          </p:cNvPr>
          <p:cNvCxnSpPr>
            <a:cxnSpLocks/>
          </p:cNvCxnSpPr>
          <p:nvPr/>
        </p:nvCxnSpPr>
        <p:spPr>
          <a:xfrm>
            <a:off x="2860629" y="3168869"/>
            <a:ext cx="834780" cy="12242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024B0F-B86E-4BA7-80DC-E85D6C236458}"/>
              </a:ext>
            </a:extLst>
          </p:cNvPr>
          <p:cNvCxnSpPr>
            <a:cxnSpLocks/>
            <a:endCxn id="16" idx="1"/>
          </p:cNvCxnSpPr>
          <p:nvPr/>
        </p:nvCxnSpPr>
        <p:spPr>
          <a:xfrm>
            <a:off x="2860629" y="2025330"/>
            <a:ext cx="834780" cy="11809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0A7E11E0-13ED-4EF2-A3D5-B309EEA99080}"/>
              </a:ext>
            </a:extLst>
          </p:cNvPr>
          <p:cNvPicPr>
            <a:picLocks noChangeAspect="1"/>
          </p:cNvPicPr>
          <p:nvPr/>
        </p:nvPicPr>
        <p:blipFill rotWithShape="1">
          <a:blip r:embed="rId6"/>
          <a:srcRect r="38148"/>
          <a:stretch/>
        </p:blipFill>
        <p:spPr>
          <a:xfrm>
            <a:off x="492751" y="1562271"/>
            <a:ext cx="2367878" cy="3858578"/>
          </a:xfrm>
          <a:prstGeom prst="rect">
            <a:avLst/>
          </a:prstGeom>
        </p:spPr>
      </p:pic>
      <p:cxnSp>
        <p:nvCxnSpPr>
          <p:cNvPr id="40" name="Straight Arrow Connector 39">
            <a:extLst>
              <a:ext uri="{FF2B5EF4-FFF2-40B4-BE49-F238E27FC236}">
                <a16:creationId xmlns:a16="http://schemas.microsoft.com/office/drawing/2014/main" id="{27CBCAA6-85A3-42A9-9D9D-080702AEED29}"/>
              </a:ext>
            </a:extLst>
          </p:cNvPr>
          <p:cNvCxnSpPr>
            <a:cxnSpLocks/>
            <a:endCxn id="69" idx="1"/>
          </p:cNvCxnSpPr>
          <p:nvPr/>
        </p:nvCxnSpPr>
        <p:spPr>
          <a:xfrm>
            <a:off x="2860629" y="4952932"/>
            <a:ext cx="834780" cy="467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5D67FE5-8E6B-46B7-B1D9-608A24B0DE5E}"/>
              </a:ext>
            </a:extLst>
          </p:cNvPr>
          <p:cNvPicPr>
            <a:picLocks noChangeAspect="1"/>
          </p:cNvPicPr>
          <p:nvPr/>
        </p:nvPicPr>
        <p:blipFill rotWithShape="1">
          <a:blip r:embed="rId7"/>
          <a:srcRect t="54052" r="38198" b="12073"/>
          <a:stretch/>
        </p:blipFill>
        <p:spPr>
          <a:xfrm>
            <a:off x="492751" y="5962979"/>
            <a:ext cx="2367878" cy="592140"/>
          </a:xfrm>
          <a:prstGeom prst="rect">
            <a:avLst/>
          </a:prstGeom>
        </p:spPr>
      </p:pic>
      <p:sp>
        <p:nvSpPr>
          <p:cNvPr id="49" name="TextBox 48">
            <a:extLst>
              <a:ext uri="{FF2B5EF4-FFF2-40B4-BE49-F238E27FC236}">
                <a16:creationId xmlns:a16="http://schemas.microsoft.com/office/drawing/2014/main" id="{1787862F-A0E6-49C9-9E5B-5A2A6C539CE3}"/>
              </a:ext>
            </a:extLst>
          </p:cNvPr>
          <p:cNvSpPr txBox="1"/>
          <p:nvPr/>
        </p:nvSpPr>
        <p:spPr>
          <a:xfrm>
            <a:off x="420951" y="5408981"/>
            <a:ext cx="516488" cy="553998"/>
          </a:xfrm>
          <a:prstGeom prst="rect">
            <a:avLst/>
          </a:prstGeom>
          <a:noFill/>
        </p:spPr>
        <p:txBody>
          <a:bodyPr wrap="none" rtlCol="0">
            <a:spAutoFit/>
          </a:bodyPr>
          <a:lstStyle/>
          <a:p>
            <a:pPr marL="285750" indent="-285750">
              <a:buFont typeface="Arial" panose="020B0604020202020204" pitchFamily="34" charset="0"/>
              <a:buChar char="•"/>
            </a:pPr>
            <a:r>
              <a:rPr lang="en-US" sz="1000" dirty="0"/>
              <a:t>-</a:t>
            </a:r>
            <a:endParaRPr lang="en-SG" sz="1000" dirty="0"/>
          </a:p>
          <a:p>
            <a:pPr marL="285750" indent="-285750">
              <a:buFont typeface="Arial" panose="020B0604020202020204" pitchFamily="34" charset="0"/>
              <a:buChar char="•"/>
            </a:pPr>
            <a:r>
              <a:rPr lang="en-SG" sz="1000" dirty="0"/>
              <a:t>-</a:t>
            </a:r>
          </a:p>
          <a:p>
            <a:pPr marL="285750" indent="-285750">
              <a:buFont typeface="Arial" panose="020B0604020202020204" pitchFamily="34" charset="0"/>
              <a:buChar char="•"/>
            </a:pPr>
            <a:r>
              <a:rPr lang="en-SG" sz="1000" dirty="0"/>
              <a:t>-</a:t>
            </a:r>
          </a:p>
        </p:txBody>
      </p:sp>
      <p:sp>
        <p:nvSpPr>
          <p:cNvPr id="50" name="Rectangle 49">
            <a:extLst>
              <a:ext uri="{FF2B5EF4-FFF2-40B4-BE49-F238E27FC236}">
                <a16:creationId xmlns:a16="http://schemas.microsoft.com/office/drawing/2014/main" id="{17BA8AD3-B61A-4C73-A693-85D5B9BFBBFA}"/>
              </a:ext>
            </a:extLst>
          </p:cNvPr>
          <p:cNvSpPr/>
          <p:nvPr/>
        </p:nvSpPr>
        <p:spPr>
          <a:xfrm>
            <a:off x="744473" y="5520120"/>
            <a:ext cx="192966" cy="392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1" name="Straight Arrow Connector 50">
            <a:extLst>
              <a:ext uri="{FF2B5EF4-FFF2-40B4-BE49-F238E27FC236}">
                <a16:creationId xmlns:a16="http://schemas.microsoft.com/office/drawing/2014/main" id="{31435D4F-29BF-4346-B472-38E21073EEDF}"/>
              </a:ext>
            </a:extLst>
          </p:cNvPr>
          <p:cNvCxnSpPr>
            <a:cxnSpLocks/>
            <a:stCxn id="48" idx="3"/>
            <a:endCxn id="24" idx="1"/>
          </p:cNvCxnSpPr>
          <p:nvPr/>
        </p:nvCxnSpPr>
        <p:spPr>
          <a:xfrm>
            <a:off x="2860629" y="6259049"/>
            <a:ext cx="8347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65B9034E-2224-4693-B08A-5720B19CB05B}"/>
              </a:ext>
            </a:extLst>
          </p:cNvPr>
          <p:cNvPicPr>
            <a:picLocks noChangeAspect="1"/>
          </p:cNvPicPr>
          <p:nvPr/>
        </p:nvPicPr>
        <p:blipFill rotWithShape="1">
          <a:blip r:embed="rId8"/>
          <a:srcRect r="24690"/>
          <a:stretch/>
        </p:blipFill>
        <p:spPr>
          <a:xfrm>
            <a:off x="3695409" y="3970454"/>
            <a:ext cx="4947557" cy="804433"/>
          </a:xfrm>
          <a:prstGeom prst="rect">
            <a:avLst/>
          </a:prstGeom>
        </p:spPr>
      </p:pic>
      <p:pic>
        <p:nvPicPr>
          <p:cNvPr id="69" name="Picture 68">
            <a:extLst>
              <a:ext uri="{FF2B5EF4-FFF2-40B4-BE49-F238E27FC236}">
                <a16:creationId xmlns:a16="http://schemas.microsoft.com/office/drawing/2014/main" id="{5D65A25F-B1ED-418F-8995-C6CD019C62AD}"/>
              </a:ext>
            </a:extLst>
          </p:cNvPr>
          <p:cNvPicPr>
            <a:picLocks noChangeAspect="1"/>
          </p:cNvPicPr>
          <p:nvPr/>
        </p:nvPicPr>
        <p:blipFill>
          <a:blip r:embed="rId9"/>
          <a:stretch>
            <a:fillRect/>
          </a:stretch>
        </p:blipFill>
        <p:spPr>
          <a:xfrm>
            <a:off x="3695409" y="5034539"/>
            <a:ext cx="5562861" cy="772620"/>
          </a:xfrm>
          <a:prstGeom prst="rect">
            <a:avLst/>
          </a:prstGeom>
        </p:spPr>
      </p:pic>
      <p:sp>
        <p:nvSpPr>
          <p:cNvPr id="3" name="TextBox 2">
            <a:extLst>
              <a:ext uri="{FF2B5EF4-FFF2-40B4-BE49-F238E27FC236}">
                <a16:creationId xmlns:a16="http://schemas.microsoft.com/office/drawing/2014/main" id="{22EFCAF8-A1D7-4692-8ADF-1A503ACDE4BB}"/>
              </a:ext>
            </a:extLst>
          </p:cNvPr>
          <p:cNvSpPr txBox="1"/>
          <p:nvPr/>
        </p:nvSpPr>
        <p:spPr>
          <a:xfrm>
            <a:off x="6612598" y="2258026"/>
            <a:ext cx="899605"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Input layer</a:t>
            </a:r>
            <a:endParaRPr lang="en-SG" sz="1200" dirty="0">
              <a:latin typeface="Sabon Next LT" panose="02000500000000000000" pitchFamily="2" charset="0"/>
              <a:cs typeface="Sabon Next LT" panose="02000500000000000000" pitchFamily="2" charset="0"/>
            </a:endParaRPr>
          </a:p>
        </p:txBody>
      </p:sp>
      <p:sp>
        <p:nvSpPr>
          <p:cNvPr id="18" name="TextBox 17">
            <a:extLst>
              <a:ext uri="{FF2B5EF4-FFF2-40B4-BE49-F238E27FC236}">
                <a16:creationId xmlns:a16="http://schemas.microsoft.com/office/drawing/2014/main" id="{D4967BD1-8E83-4326-912E-DFDA205D0341}"/>
              </a:ext>
            </a:extLst>
          </p:cNvPr>
          <p:cNvSpPr txBox="1"/>
          <p:nvPr/>
        </p:nvSpPr>
        <p:spPr>
          <a:xfrm>
            <a:off x="8642965" y="3345721"/>
            <a:ext cx="1367682"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Convolution layer</a:t>
            </a:r>
            <a:endParaRPr lang="en-SG" sz="1200" dirty="0">
              <a:latin typeface="Sabon Next LT" panose="02000500000000000000" pitchFamily="2" charset="0"/>
              <a:cs typeface="Sabon Next LT" panose="02000500000000000000" pitchFamily="2" charset="0"/>
            </a:endParaRPr>
          </a:p>
        </p:txBody>
      </p:sp>
      <p:sp>
        <p:nvSpPr>
          <p:cNvPr id="19" name="TextBox 18">
            <a:extLst>
              <a:ext uri="{FF2B5EF4-FFF2-40B4-BE49-F238E27FC236}">
                <a16:creationId xmlns:a16="http://schemas.microsoft.com/office/drawing/2014/main" id="{1EF9D810-E9D2-49DA-8E61-76D268A219F9}"/>
              </a:ext>
            </a:extLst>
          </p:cNvPr>
          <p:cNvSpPr txBox="1"/>
          <p:nvPr/>
        </p:nvSpPr>
        <p:spPr>
          <a:xfrm>
            <a:off x="8642965" y="4550594"/>
            <a:ext cx="2627342" cy="276999"/>
          </a:xfrm>
          <a:prstGeom prst="rect">
            <a:avLst/>
          </a:prstGeom>
          <a:noFill/>
        </p:spPr>
        <p:txBody>
          <a:bodyPr wrap="square" rtlCol="0">
            <a:spAutoFit/>
          </a:bodyPr>
          <a:lstStyle/>
          <a:p>
            <a:r>
              <a:rPr lang="en-US" sz="1200" dirty="0">
                <a:latin typeface="Sabon Next LT" panose="02000500000000000000" pitchFamily="2" charset="0"/>
                <a:cs typeface="Sabon Next LT" panose="02000500000000000000" pitchFamily="2" charset="0"/>
              </a:rPr>
              <a:t>Expanded depth-wise conv ReLU</a:t>
            </a:r>
            <a:endParaRPr lang="en-SG" sz="1200" dirty="0">
              <a:latin typeface="Sabon Next LT" panose="02000500000000000000" pitchFamily="2" charset="0"/>
              <a:cs typeface="Sabon Next LT" panose="02000500000000000000" pitchFamily="2" charset="0"/>
            </a:endParaRPr>
          </a:p>
        </p:txBody>
      </p:sp>
      <p:sp>
        <p:nvSpPr>
          <p:cNvPr id="20" name="TextBox 19">
            <a:extLst>
              <a:ext uri="{FF2B5EF4-FFF2-40B4-BE49-F238E27FC236}">
                <a16:creationId xmlns:a16="http://schemas.microsoft.com/office/drawing/2014/main" id="{0FA1CBF9-4BE6-46FF-A6CA-9BD2EAB30366}"/>
              </a:ext>
            </a:extLst>
          </p:cNvPr>
          <p:cNvSpPr txBox="1"/>
          <p:nvPr/>
        </p:nvSpPr>
        <p:spPr>
          <a:xfrm>
            <a:off x="9221041" y="5576091"/>
            <a:ext cx="2049266" cy="276999"/>
          </a:xfrm>
          <a:prstGeom prst="rect">
            <a:avLst/>
          </a:prstGeom>
          <a:noFill/>
        </p:spPr>
        <p:txBody>
          <a:bodyPr wrap="square" rtlCol="0">
            <a:spAutoFit/>
          </a:bodyPr>
          <a:lstStyle/>
          <a:p>
            <a:r>
              <a:rPr lang="en-US" sz="1200" dirty="0">
                <a:latin typeface="Sabon Next LT" panose="02000500000000000000" pitchFamily="2" charset="0"/>
                <a:cs typeface="Sabon Next LT" panose="02000500000000000000" pitchFamily="2" charset="0"/>
              </a:rPr>
              <a:t>Block 1 – Depth-wise ReLU</a:t>
            </a:r>
            <a:endParaRPr lang="en-SG" sz="1200" dirty="0">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60BD5C79-3AF9-4764-90B3-D14DCB552E4A}"/>
              </a:ext>
            </a:extLst>
          </p:cNvPr>
          <p:cNvSpPr txBox="1"/>
          <p:nvPr/>
        </p:nvSpPr>
        <p:spPr>
          <a:xfrm>
            <a:off x="9221041" y="6259048"/>
            <a:ext cx="2123723" cy="276999"/>
          </a:xfrm>
          <a:prstGeom prst="rect">
            <a:avLst/>
          </a:prstGeom>
          <a:noFill/>
        </p:spPr>
        <p:txBody>
          <a:bodyPr wrap="square">
            <a:spAutoFit/>
          </a:bodyPr>
          <a:lstStyle/>
          <a:p>
            <a:r>
              <a:rPr lang="en-US" sz="1200" dirty="0">
                <a:latin typeface="Sabon Next LT" panose="02000500000000000000" pitchFamily="2" charset="0"/>
                <a:cs typeface="Sabon Next LT" panose="02000500000000000000" pitchFamily="2" charset="0"/>
              </a:rPr>
              <a:t>Block 6 – Depth-wise ReLU</a:t>
            </a:r>
            <a:endParaRPr lang="en-SG" sz="12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70619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3D90125E-68FD-4827-BD1F-B59030626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2672"/>
            <a:ext cx="8747379" cy="3756617"/>
          </a:xfrm>
          <a:prstGeom prst="rect">
            <a:avLst/>
          </a:prstGeom>
        </p:spPr>
      </p:pic>
      <p:sp>
        <p:nvSpPr>
          <p:cNvPr id="2" name="Title 1">
            <a:extLst>
              <a:ext uri="{FF2B5EF4-FFF2-40B4-BE49-F238E27FC236}">
                <a16:creationId xmlns:a16="http://schemas.microsoft.com/office/drawing/2014/main" id="{997A1524-7B79-44F2-AD21-FB688BC593E9}"/>
              </a:ext>
            </a:extLst>
          </p:cNvPr>
          <p:cNvSpPr>
            <a:spLocks noGrp="1"/>
          </p:cNvSpPr>
          <p:nvPr>
            <p:ph type="title"/>
          </p:nvPr>
        </p:nvSpPr>
        <p:spPr/>
        <p:txBody>
          <a:bodyPr/>
          <a:lstStyle/>
          <a:p>
            <a:r>
              <a:rPr lang="en-US" dirty="0"/>
              <a:t>Large dataset =  Accuracy      ? </a:t>
            </a:r>
            <a:endParaRPr lang="en-SG" dirty="0"/>
          </a:p>
        </p:txBody>
      </p:sp>
      <p:sp>
        <p:nvSpPr>
          <p:cNvPr id="6" name="Arrow: Up 5">
            <a:extLst>
              <a:ext uri="{FF2B5EF4-FFF2-40B4-BE49-F238E27FC236}">
                <a16:creationId xmlns:a16="http://schemas.microsoft.com/office/drawing/2014/main" id="{CBFE516E-3F99-408A-9073-7814BAC72052}"/>
              </a:ext>
            </a:extLst>
          </p:cNvPr>
          <p:cNvSpPr/>
          <p:nvPr/>
        </p:nvSpPr>
        <p:spPr>
          <a:xfrm>
            <a:off x="7912099" y="869128"/>
            <a:ext cx="484632" cy="6863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9414D656-4554-4EB9-9E6A-C125F103A78F}"/>
              </a:ext>
            </a:extLst>
          </p:cNvPr>
          <p:cNvSpPr txBox="1"/>
          <p:nvPr/>
        </p:nvSpPr>
        <p:spPr>
          <a:xfrm>
            <a:off x="2364172" y="5581440"/>
            <a:ext cx="4562467" cy="369332"/>
          </a:xfrm>
          <a:prstGeom prst="rect">
            <a:avLst/>
          </a:prstGeom>
          <a:noFill/>
        </p:spPr>
        <p:txBody>
          <a:bodyPr wrap="none" rtlCol="0">
            <a:spAutoFit/>
          </a:bodyPr>
          <a:lstStyle/>
          <a:p>
            <a:r>
              <a:rPr lang="en-US" dirty="0"/>
              <a:t>The neural network is as good as it gets!!</a:t>
            </a:r>
            <a:endParaRPr lang="en-SG" dirty="0"/>
          </a:p>
        </p:txBody>
      </p:sp>
      <p:sp>
        <p:nvSpPr>
          <p:cNvPr id="8" name="Rectangle: Rounded Corners 7">
            <a:extLst>
              <a:ext uri="{FF2B5EF4-FFF2-40B4-BE49-F238E27FC236}">
                <a16:creationId xmlns:a16="http://schemas.microsoft.com/office/drawing/2014/main" id="{20B272C7-6D58-4E49-A73F-0EA3E661AF6B}"/>
              </a:ext>
            </a:extLst>
          </p:cNvPr>
          <p:cNvSpPr/>
          <p:nvPr/>
        </p:nvSpPr>
        <p:spPr>
          <a:xfrm>
            <a:off x="7126151" y="4850628"/>
            <a:ext cx="1524001" cy="2452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C052AE52-8FD9-4C27-9DD9-11179B7750FC}"/>
              </a:ext>
            </a:extLst>
          </p:cNvPr>
          <p:cNvSpPr txBox="1"/>
          <p:nvPr/>
        </p:nvSpPr>
        <p:spPr>
          <a:xfrm>
            <a:off x="8808911" y="2709980"/>
            <a:ext cx="2293429" cy="1546577"/>
          </a:xfrm>
          <a:prstGeom prst="rect">
            <a:avLst/>
          </a:prstGeom>
          <a:noFill/>
        </p:spPr>
        <p:txBody>
          <a:bodyPr wrap="square">
            <a:spAutoFit/>
          </a:bodyPr>
          <a:lstStyle/>
          <a:p>
            <a:r>
              <a:rPr lang="en-US" sz="1050" b="1" dirty="0">
                <a:latin typeface="Sabon Next LT" panose="02000500000000000000" pitchFamily="2" charset="0"/>
                <a:cs typeface="Sabon Next LT" panose="02000500000000000000" pitchFamily="2" charset="0"/>
              </a:rPr>
              <a:t>Criteria kept constant</a:t>
            </a:r>
          </a:p>
          <a:p>
            <a:pPr marL="171450" indent="-171450">
              <a:buFont typeface="Wingdings" panose="05000000000000000000" pitchFamily="2" charset="2"/>
              <a:buChar char="ü"/>
            </a:pPr>
            <a:endParaRPr lang="en-US" sz="1050" dirty="0">
              <a:latin typeface="Sabon Next LT" panose="02000500000000000000" pitchFamily="2" charset="0"/>
              <a:cs typeface="Sabon Next LT" panose="02000500000000000000" pitchFamily="2" charset="0"/>
            </a:endParaRP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Ratio between train and validation is the same</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Size standardized to 224 </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Simple model used will be the same. </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No augmentation</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No preprocessing</a:t>
            </a:r>
            <a:endParaRPr lang="en-SG" sz="105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299337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C74A-0AE9-45D1-9F7D-27AA61B4E8AC}"/>
              </a:ext>
            </a:extLst>
          </p:cNvPr>
          <p:cNvSpPr>
            <a:spLocks noGrp="1"/>
          </p:cNvSpPr>
          <p:nvPr>
            <p:ph type="title"/>
          </p:nvPr>
        </p:nvSpPr>
        <p:spPr/>
        <p:txBody>
          <a:bodyPr/>
          <a:lstStyle/>
          <a:p>
            <a:r>
              <a:rPr lang="en-US" dirty="0"/>
              <a:t>Feature extraction</a:t>
            </a:r>
            <a:endParaRPr lang="en-SG" dirty="0"/>
          </a:p>
        </p:txBody>
      </p:sp>
      <p:pic>
        <p:nvPicPr>
          <p:cNvPr id="7" name="Graphic 6" descr="Checkmark with solid fill">
            <a:extLst>
              <a:ext uri="{FF2B5EF4-FFF2-40B4-BE49-F238E27FC236}">
                <a16:creationId xmlns:a16="http://schemas.microsoft.com/office/drawing/2014/main" id="{48933489-FD74-4C14-8846-523807FD26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7732" y="2153996"/>
            <a:ext cx="584048" cy="584048"/>
          </a:xfrm>
          <a:prstGeom prst="rect">
            <a:avLst/>
          </a:prstGeom>
        </p:spPr>
      </p:pic>
      <p:pic>
        <p:nvPicPr>
          <p:cNvPr id="8" name="Graphic 7" descr="Checkmark with solid fill">
            <a:extLst>
              <a:ext uri="{FF2B5EF4-FFF2-40B4-BE49-F238E27FC236}">
                <a16:creationId xmlns:a16="http://schemas.microsoft.com/office/drawing/2014/main" id="{058D7D71-154B-4A3B-81E0-4989FAF91E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9548" y="3827933"/>
            <a:ext cx="584048" cy="584048"/>
          </a:xfrm>
          <a:prstGeom prst="rect">
            <a:avLst/>
          </a:prstGeom>
        </p:spPr>
      </p:pic>
      <p:sp>
        <p:nvSpPr>
          <p:cNvPr id="10" name="TextBox 9">
            <a:extLst>
              <a:ext uri="{FF2B5EF4-FFF2-40B4-BE49-F238E27FC236}">
                <a16:creationId xmlns:a16="http://schemas.microsoft.com/office/drawing/2014/main" id="{A31329FE-5AFA-46F5-907F-C704080A3B8D}"/>
              </a:ext>
            </a:extLst>
          </p:cNvPr>
          <p:cNvSpPr txBox="1"/>
          <p:nvPr/>
        </p:nvSpPr>
        <p:spPr>
          <a:xfrm>
            <a:off x="6749082" y="2346960"/>
            <a:ext cx="4205430" cy="2677656"/>
          </a:xfrm>
          <a:prstGeom prst="rect">
            <a:avLst/>
          </a:prstGeom>
          <a:noFill/>
        </p:spPr>
        <p:txBody>
          <a:bodyPr wrap="square" rtlCol="0">
            <a:spAutoFit/>
          </a:bodyPr>
          <a:lstStyle/>
          <a:p>
            <a:r>
              <a:rPr lang="en-US" sz="1200" b="1" dirty="0">
                <a:effectLst/>
                <a:latin typeface="Sabon Next LT" panose="02000500000000000000" pitchFamily="2" charset="0"/>
                <a:cs typeface="Sabon Next LT" panose="02000500000000000000" pitchFamily="2" charset="0"/>
              </a:rPr>
              <a:t>Key observations and takeaways</a:t>
            </a:r>
          </a:p>
          <a:p>
            <a:endParaRPr lang="en-US" sz="1200" b="0" dirty="0">
              <a:effectLst/>
              <a:latin typeface="Sabon Next LT" panose="02000500000000000000" pitchFamily="2" charset="0"/>
              <a:cs typeface="Sabon Next LT" panose="02000500000000000000" pitchFamily="2" charset="0"/>
            </a:endParaRPr>
          </a:p>
          <a:p>
            <a:pPr marL="171450" indent="-171450">
              <a:buFont typeface="Wingdings" panose="05000000000000000000" pitchFamily="2" charset="2"/>
              <a:buChar char="ü"/>
            </a:pPr>
            <a:r>
              <a:rPr lang="en-US" sz="1200" b="0" i="1" dirty="0">
                <a:effectLst/>
                <a:latin typeface="Sabon Next LT" panose="02000500000000000000" pitchFamily="2" charset="0"/>
                <a:cs typeface="Sabon Next LT" panose="02000500000000000000" pitchFamily="2" charset="0"/>
              </a:rPr>
              <a:t>Colored</a:t>
            </a:r>
            <a:r>
              <a:rPr lang="en-US" sz="1200" i="1" dirty="0">
                <a:latin typeface="Sabon Next LT" panose="02000500000000000000" pitchFamily="2" charset="0"/>
                <a:cs typeface="Sabon Next LT" panose="02000500000000000000" pitchFamily="2" charset="0"/>
              </a:rPr>
              <a:t> images </a:t>
            </a:r>
          </a:p>
          <a:p>
            <a:pPr marL="171450" indent="-171450">
              <a:buFont typeface="Wingdings" panose="05000000000000000000" pitchFamily="2" charset="2"/>
              <a:buChar char="ü"/>
            </a:pPr>
            <a:r>
              <a:rPr lang="en-US" sz="1200" i="1" dirty="0">
                <a:latin typeface="Sabon Next LT" panose="02000500000000000000" pitchFamily="2" charset="0"/>
                <a:cs typeface="Sabon Next LT" panose="02000500000000000000" pitchFamily="2" charset="0"/>
              </a:rPr>
              <a:t>Texture | Leaf Venations</a:t>
            </a:r>
          </a:p>
          <a:p>
            <a:pPr marL="171450" indent="-171450">
              <a:buFont typeface="Wingdings" panose="05000000000000000000" pitchFamily="2" charset="2"/>
              <a:buChar char="ü"/>
            </a:pPr>
            <a:r>
              <a:rPr lang="en-US" sz="1200" i="1" dirty="0">
                <a:latin typeface="Sabon Next LT" panose="02000500000000000000" pitchFamily="2" charset="0"/>
                <a:cs typeface="Sabon Next LT" panose="02000500000000000000" pitchFamily="2" charset="0"/>
              </a:rPr>
              <a:t>Blurring (Gaussian)</a:t>
            </a:r>
          </a:p>
          <a:p>
            <a:r>
              <a:rPr lang="en-US" sz="1200" dirty="0">
                <a:latin typeface="Sabon Next LT" panose="02000500000000000000" pitchFamily="2" charset="0"/>
                <a:cs typeface="Sabon Next LT" panose="02000500000000000000" pitchFamily="2" charset="0"/>
              </a:rPr>
              <a:t>We might need blurred images to cater to camera input generating good predictions as models able to generalize to unseen data.</a:t>
            </a:r>
          </a:p>
          <a:p>
            <a:endParaRPr lang="en-US" sz="1200" dirty="0">
              <a:latin typeface="Sabon Next LT" panose="02000500000000000000" pitchFamily="2" charset="0"/>
              <a:cs typeface="Sabon Next LT" panose="02000500000000000000" pitchFamily="2" charset="0"/>
            </a:endParaRPr>
          </a:p>
          <a:p>
            <a:pPr marL="171450" indent="-171450">
              <a:buClr>
                <a:srgbClr val="FF0000"/>
              </a:buClr>
              <a:buSzPct val="150000"/>
              <a:buFont typeface="Sabon Next LT" panose="02000500000000000000" pitchFamily="2" charset="0"/>
              <a:buChar char="×"/>
            </a:pPr>
            <a:r>
              <a:rPr lang="en-US" sz="1200" i="1" dirty="0">
                <a:latin typeface="Sabon Next LT" panose="02000500000000000000" pitchFamily="2" charset="0"/>
                <a:cs typeface="Sabon Next LT" panose="02000500000000000000" pitchFamily="2" charset="0"/>
              </a:rPr>
              <a:t>Grayscale</a:t>
            </a:r>
            <a:r>
              <a:rPr lang="en-US" sz="1200" dirty="0">
                <a:latin typeface="Sabon Next LT" panose="02000500000000000000" pitchFamily="2" charset="0"/>
                <a:cs typeface="Sabon Next LT" panose="02000500000000000000" pitchFamily="2" charset="0"/>
              </a:rPr>
              <a:t> </a:t>
            </a:r>
          </a:p>
          <a:p>
            <a:r>
              <a:rPr lang="en-US" sz="1200" dirty="0">
                <a:latin typeface="Sabon Next LT" panose="02000500000000000000" pitchFamily="2" charset="0"/>
                <a:cs typeface="Sabon Next LT" panose="02000500000000000000" pitchFamily="2" charset="0"/>
              </a:rPr>
              <a:t>Can’t differentiate between carrot and radish</a:t>
            </a:r>
          </a:p>
          <a:p>
            <a:endParaRPr lang="en-US" sz="1200" dirty="0">
              <a:latin typeface="Sabon Next LT" panose="02000500000000000000" pitchFamily="2" charset="0"/>
              <a:cs typeface="Sabon Next LT" panose="02000500000000000000" pitchFamily="2" charset="0"/>
            </a:endParaRPr>
          </a:p>
          <a:p>
            <a:pPr marL="171450" indent="-171450">
              <a:buClr>
                <a:srgbClr val="FF0000"/>
              </a:buClr>
              <a:buSzPct val="150000"/>
              <a:buFont typeface="Sabon Next LT" panose="02000500000000000000" pitchFamily="2" charset="0"/>
              <a:buChar char="×"/>
            </a:pPr>
            <a:r>
              <a:rPr lang="en-US" sz="1200" i="1" dirty="0">
                <a:latin typeface="Sabon Next LT" panose="02000500000000000000" pitchFamily="2" charset="0"/>
                <a:cs typeface="Sabon Next LT" panose="02000500000000000000" pitchFamily="2" charset="0"/>
              </a:rPr>
              <a:t>Edges</a:t>
            </a:r>
          </a:p>
          <a:p>
            <a:r>
              <a:rPr lang="en-US" sz="1200" dirty="0">
                <a:latin typeface="Sabon Next LT" panose="02000500000000000000" pitchFamily="2" charset="0"/>
                <a:cs typeface="Sabon Next LT" panose="02000500000000000000" pitchFamily="2" charset="0"/>
              </a:rPr>
              <a:t>Ca</a:t>
            </a:r>
            <a:r>
              <a:rPr lang="en-US" sz="1200" b="0" dirty="0">
                <a:effectLst/>
                <a:latin typeface="Sabon Next LT" panose="02000500000000000000" pitchFamily="2" charset="0"/>
                <a:cs typeface="Sabon Next LT" panose="02000500000000000000" pitchFamily="2" charset="0"/>
              </a:rPr>
              <a:t>nnot be used too as some vegetables have similar shapes</a:t>
            </a:r>
            <a:endParaRPr lang="en-US" sz="1200" dirty="0">
              <a:latin typeface="Sabon Next LT" panose="02000500000000000000" pitchFamily="2" charset="0"/>
              <a:cs typeface="Sabon Next LT" panose="02000500000000000000" pitchFamily="2" charset="0"/>
            </a:endParaRPr>
          </a:p>
        </p:txBody>
      </p:sp>
      <p:pic>
        <p:nvPicPr>
          <p:cNvPr id="13" name="Picture 12" descr="A picture containing calendar&#10;&#10;Description automatically generated">
            <a:extLst>
              <a:ext uri="{FF2B5EF4-FFF2-40B4-BE49-F238E27FC236}">
                <a16:creationId xmlns:a16="http://schemas.microsoft.com/office/drawing/2014/main" id="{AEDA0D3D-0E80-472F-8A6B-EC1E5A842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80" y="1915313"/>
            <a:ext cx="4945966" cy="4678222"/>
          </a:xfrm>
          <a:prstGeom prst="rect">
            <a:avLst/>
          </a:prstGeom>
        </p:spPr>
      </p:pic>
    </p:spTree>
    <p:extLst>
      <p:ext uri="{BB962C8B-B14F-4D97-AF65-F5344CB8AC3E}">
        <p14:creationId xmlns:p14="http://schemas.microsoft.com/office/powerpoint/2010/main" val="288535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CNN Modelling</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266404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2C4A-3B5A-49A0-993D-C7195D545314}"/>
              </a:ext>
            </a:extLst>
          </p:cNvPr>
          <p:cNvSpPr>
            <a:spLocks noGrp="1"/>
          </p:cNvSpPr>
          <p:nvPr>
            <p:ph type="title"/>
          </p:nvPr>
        </p:nvSpPr>
        <p:spPr/>
        <p:txBody>
          <a:bodyPr/>
          <a:lstStyle/>
          <a:p>
            <a:r>
              <a:rPr lang="en-US" dirty="0"/>
              <a:t>Basics of CNN in Deep learning</a:t>
            </a:r>
            <a:endParaRPr lang="en-SG" dirty="0"/>
          </a:p>
        </p:txBody>
      </p:sp>
      <p:pic>
        <p:nvPicPr>
          <p:cNvPr id="1026" name="Picture 2" descr="Basics of CNN ">
            <a:extLst>
              <a:ext uri="{FF2B5EF4-FFF2-40B4-BE49-F238E27FC236}">
                <a16:creationId xmlns:a16="http://schemas.microsoft.com/office/drawing/2014/main" id="{D0E640E5-F284-408A-B8CE-8FA508AF3B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61872" y="1984709"/>
            <a:ext cx="8594725" cy="4039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AAD152-56DC-4ED1-B998-A3D8641B27C2}"/>
              </a:ext>
            </a:extLst>
          </p:cNvPr>
          <p:cNvSpPr txBox="1"/>
          <p:nvPr/>
        </p:nvSpPr>
        <p:spPr>
          <a:xfrm>
            <a:off x="5103436" y="6024229"/>
            <a:ext cx="1284664" cy="215444"/>
          </a:xfrm>
          <a:prstGeom prst="rect">
            <a:avLst/>
          </a:prstGeom>
          <a:noFill/>
        </p:spPr>
        <p:txBody>
          <a:bodyPr wrap="square">
            <a:spAutoFit/>
          </a:bodyPr>
          <a:lstStyle/>
          <a:p>
            <a:r>
              <a:rPr lang="en-SG" sz="800" dirty="0"/>
              <a:t>Source: Medium.com</a:t>
            </a:r>
          </a:p>
        </p:txBody>
      </p:sp>
    </p:spTree>
    <p:extLst>
      <p:ext uri="{BB962C8B-B14F-4D97-AF65-F5344CB8AC3E}">
        <p14:creationId xmlns:p14="http://schemas.microsoft.com/office/powerpoint/2010/main" val="256972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EBF7-77EA-45D0-B950-490FE5E2D93D}"/>
              </a:ext>
            </a:extLst>
          </p:cNvPr>
          <p:cNvSpPr>
            <a:spLocks noGrp="1"/>
          </p:cNvSpPr>
          <p:nvPr>
            <p:ph type="title"/>
          </p:nvPr>
        </p:nvSpPr>
        <p:spPr/>
        <p:txBody>
          <a:bodyPr/>
          <a:lstStyle/>
          <a:p>
            <a:r>
              <a:rPr lang="en-US" dirty="0"/>
              <a:t>Initial CNN modelling – Base model </a:t>
            </a:r>
            <a:endParaRPr lang="en-SG" dirty="0"/>
          </a:p>
        </p:txBody>
      </p:sp>
      <p:sp>
        <p:nvSpPr>
          <p:cNvPr id="5" name="TextBox 4">
            <a:extLst>
              <a:ext uri="{FF2B5EF4-FFF2-40B4-BE49-F238E27FC236}">
                <a16:creationId xmlns:a16="http://schemas.microsoft.com/office/drawing/2014/main" id="{35718CFF-53EA-4B84-9CA6-1DDED8DE2BF1}"/>
              </a:ext>
            </a:extLst>
          </p:cNvPr>
          <p:cNvSpPr txBox="1"/>
          <p:nvPr/>
        </p:nvSpPr>
        <p:spPr>
          <a:xfrm>
            <a:off x="5651393" y="5628342"/>
            <a:ext cx="2651688" cy="646331"/>
          </a:xfrm>
          <a:prstGeom prst="rect">
            <a:avLst/>
          </a:prstGeom>
          <a:noFill/>
        </p:spPr>
        <p:txBody>
          <a:bodyPr wrap="none" rtlCol="0">
            <a:spAutoFit/>
          </a:bodyPr>
          <a:lstStyle/>
          <a:p>
            <a:r>
              <a:rPr lang="en-US" b="1" dirty="0">
                <a:solidFill>
                  <a:srgbClr val="FF0000"/>
                </a:solidFill>
              </a:rPr>
              <a:t>Train accuracy: </a:t>
            </a:r>
            <a:r>
              <a:rPr lang="en-US" dirty="0">
                <a:solidFill>
                  <a:srgbClr val="FF0000"/>
                </a:solidFill>
              </a:rPr>
              <a:t>87% </a:t>
            </a:r>
          </a:p>
          <a:p>
            <a:r>
              <a:rPr lang="en-US" b="1" dirty="0">
                <a:solidFill>
                  <a:srgbClr val="FF0000"/>
                </a:solidFill>
              </a:rPr>
              <a:t>Val accuracy:  </a:t>
            </a:r>
            <a:r>
              <a:rPr lang="en-US" dirty="0">
                <a:solidFill>
                  <a:srgbClr val="FF0000"/>
                </a:solidFill>
              </a:rPr>
              <a:t>85% </a:t>
            </a:r>
            <a:endParaRPr lang="en-SG" dirty="0">
              <a:solidFill>
                <a:srgbClr val="FF0000"/>
              </a:solidFill>
            </a:endParaRPr>
          </a:p>
        </p:txBody>
      </p:sp>
      <p:pic>
        <p:nvPicPr>
          <p:cNvPr id="6" name="Picture 5" descr="Graphical user interface&#10;&#10;Description automatically generated with medium confidence">
            <a:extLst>
              <a:ext uri="{FF2B5EF4-FFF2-40B4-BE49-F238E27FC236}">
                <a16:creationId xmlns:a16="http://schemas.microsoft.com/office/drawing/2014/main" id="{6D8FD213-1110-46B3-A340-FF910D138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090" y="1954736"/>
            <a:ext cx="3602104" cy="3594858"/>
          </a:xfrm>
          <a:prstGeom prst="rect">
            <a:avLst/>
          </a:prstGeom>
        </p:spPr>
      </p:pic>
      <p:sp>
        <p:nvSpPr>
          <p:cNvPr id="9" name="TextBox 8">
            <a:extLst>
              <a:ext uri="{FF2B5EF4-FFF2-40B4-BE49-F238E27FC236}">
                <a16:creationId xmlns:a16="http://schemas.microsoft.com/office/drawing/2014/main" id="{A6DD61CA-4312-482A-BD97-DC41146479F6}"/>
              </a:ext>
            </a:extLst>
          </p:cNvPr>
          <p:cNvSpPr txBox="1"/>
          <p:nvPr/>
        </p:nvSpPr>
        <p:spPr>
          <a:xfrm>
            <a:off x="8597234" y="1506656"/>
            <a:ext cx="2747868" cy="369332"/>
          </a:xfrm>
          <a:prstGeom prst="rect">
            <a:avLst/>
          </a:prstGeom>
          <a:noFill/>
        </p:spPr>
        <p:txBody>
          <a:bodyPr wrap="none" rtlCol="0">
            <a:spAutoFit/>
          </a:bodyPr>
          <a:lstStyle/>
          <a:p>
            <a:r>
              <a:rPr lang="en-US" b="1" dirty="0"/>
              <a:t>Overfitting observed!</a:t>
            </a:r>
            <a:endParaRPr lang="en-SG" b="1" dirty="0"/>
          </a:p>
        </p:txBody>
      </p:sp>
      <p:pic>
        <p:nvPicPr>
          <p:cNvPr id="11" name="Picture 10">
            <a:extLst>
              <a:ext uri="{FF2B5EF4-FFF2-40B4-BE49-F238E27FC236}">
                <a16:creationId xmlns:a16="http://schemas.microsoft.com/office/drawing/2014/main" id="{BA01CF7E-D510-4615-9AE0-AFF62FFFCF13}"/>
              </a:ext>
            </a:extLst>
          </p:cNvPr>
          <p:cNvPicPr>
            <a:picLocks noChangeAspect="1"/>
          </p:cNvPicPr>
          <p:nvPr/>
        </p:nvPicPr>
        <p:blipFill>
          <a:blip r:embed="rId4"/>
          <a:stretch>
            <a:fillRect/>
          </a:stretch>
        </p:blipFill>
        <p:spPr>
          <a:xfrm>
            <a:off x="287234" y="1954736"/>
            <a:ext cx="3854780" cy="3764080"/>
          </a:xfrm>
          <a:prstGeom prst="rect">
            <a:avLst/>
          </a:prstGeom>
        </p:spPr>
      </p:pic>
      <p:cxnSp>
        <p:nvCxnSpPr>
          <p:cNvPr id="15" name="Straight Arrow Connector 14">
            <a:extLst>
              <a:ext uri="{FF2B5EF4-FFF2-40B4-BE49-F238E27FC236}">
                <a16:creationId xmlns:a16="http://schemas.microsoft.com/office/drawing/2014/main" id="{ECFBD4D7-80D7-45A3-8DF8-D00F12F653CF}"/>
              </a:ext>
            </a:extLst>
          </p:cNvPr>
          <p:cNvCxnSpPr>
            <a:cxnSpLocks/>
          </p:cNvCxnSpPr>
          <p:nvPr/>
        </p:nvCxnSpPr>
        <p:spPr>
          <a:xfrm flipH="1">
            <a:off x="8792936" y="1875988"/>
            <a:ext cx="849086" cy="401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B50C3DEB-6CFF-4FCA-8D48-4C747F599083}"/>
              </a:ext>
            </a:extLst>
          </p:cNvPr>
          <p:cNvSpPr/>
          <p:nvPr/>
        </p:nvSpPr>
        <p:spPr>
          <a:xfrm>
            <a:off x="4142014" y="2218938"/>
            <a:ext cx="95250" cy="64539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TextBox 9">
            <a:extLst>
              <a:ext uri="{FF2B5EF4-FFF2-40B4-BE49-F238E27FC236}">
                <a16:creationId xmlns:a16="http://schemas.microsoft.com/office/drawing/2014/main" id="{262445EA-853A-4E56-9BF9-02C84CAA96E1}"/>
              </a:ext>
            </a:extLst>
          </p:cNvPr>
          <p:cNvSpPr txBox="1"/>
          <p:nvPr/>
        </p:nvSpPr>
        <p:spPr>
          <a:xfrm>
            <a:off x="4286124" y="2259870"/>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1</a:t>
            </a:r>
            <a:r>
              <a:rPr lang="en-US" sz="1050" baseline="30000" dirty="0">
                <a:solidFill>
                  <a:schemeClr val="tx2"/>
                </a:solidFill>
                <a:latin typeface="Sabon Next LT" panose="02000500000000000000" pitchFamily="2" charset="0"/>
                <a:cs typeface="Sabon Next LT" panose="02000500000000000000" pitchFamily="2" charset="0"/>
              </a:rPr>
              <a:t>st</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13" name="TextBox 12">
            <a:extLst>
              <a:ext uri="{FF2B5EF4-FFF2-40B4-BE49-F238E27FC236}">
                <a16:creationId xmlns:a16="http://schemas.microsoft.com/office/drawing/2014/main" id="{CFF9BF4B-A7C9-43AD-BA40-80E50A9C9673}"/>
              </a:ext>
            </a:extLst>
          </p:cNvPr>
          <p:cNvSpPr txBox="1"/>
          <p:nvPr/>
        </p:nvSpPr>
        <p:spPr>
          <a:xfrm>
            <a:off x="4293711" y="2881572"/>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2nd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14" name="Right Brace 13">
            <a:extLst>
              <a:ext uri="{FF2B5EF4-FFF2-40B4-BE49-F238E27FC236}">
                <a16:creationId xmlns:a16="http://schemas.microsoft.com/office/drawing/2014/main" id="{CAEE8108-D03A-4DA1-A4A8-7643806907E1}"/>
              </a:ext>
            </a:extLst>
          </p:cNvPr>
          <p:cNvSpPr/>
          <p:nvPr/>
        </p:nvSpPr>
        <p:spPr>
          <a:xfrm>
            <a:off x="4142014" y="2860511"/>
            <a:ext cx="137304" cy="57708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03258050-57EE-45F2-8968-DB9B051AC355}"/>
              </a:ext>
            </a:extLst>
          </p:cNvPr>
          <p:cNvSpPr txBox="1"/>
          <p:nvPr/>
        </p:nvSpPr>
        <p:spPr>
          <a:xfrm>
            <a:off x="4293712" y="3891592"/>
            <a:ext cx="965477" cy="738664"/>
          </a:xfrm>
          <a:prstGeom prst="rect">
            <a:avLst/>
          </a:prstGeom>
          <a:noFill/>
        </p:spPr>
        <p:txBody>
          <a:bodyPr wrap="square" rtlCol="0">
            <a:spAutoFit/>
          </a:bodyPr>
          <a:lstStyle/>
          <a:p>
            <a:r>
              <a:rPr lang="en-US" sz="1050" dirty="0">
                <a:solidFill>
                  <a:srgbClr val="002060"/>
                </a:solidFill>
                <a:latin typeface="Sabon Next LT" panose="02000500000000000000" pitchFamily="2" charset="0"/>
                <a:cs typeface="Sabon Next LT" panose="02000500000000000000" pitchFamily="2" charset="0"/>
              </a:rPr>
              <a:t>2 layers of Fully connected network</a:t>
            </a:r>
            <a:endParaRPr lang="en-SG" sz="1050" dirty="0">
              <a:solidFill>
                <a:srgbClr val="002060"/>
              </a:solidFill>
              <a:latin typeface="Sabon Next LT" panose="02000500000000000000" pitchFamily="2" charset="0"/>
              <a:cs typeface="Sabon Next LT" panose="02000500000000000000" pitchFamily="2" charset="0"/>
            </a:endParaRPr>
          </a:p>
        </p:txBody>
      </p:sp>
      <p:sp>
        <p:nvSpPr>
          <p:cNvPr id="17" name="Right Brace 16">
            <a:extLst>
              <a:ext uri="{FF2B5EF4-FFF2-40B4-BE49-F238E27FC236}">
                <a16:creationId xmlns:a16="http://schemas.microsoft.com/office/drawing/2014/main" id="{15C4CDBC-81AA-4BCD-B9D4-3ACC60E597BF}"/>
              </a:ext>
            </a:extLst>
          </p:cNvPr>
          <p:cNvSpPr/>
          <p:nvPr/>
        </p:nvSpPr>
        <p:spPr>
          <a:xfrm>
            <a:off x="4142014" y="3718613"/>
            <a:ext cx="137304" cy="113208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96F5DBBE-C140-4F93-874C-853C568E0C10}"/>
              </a:ext>
            </a:extLst>
          </p:cNvPr>
          <p:cNvSpPr txBox="1"/>
          <p:nvPr/>
        </p:nvSpPr>
        <p:spPr>
          <a:xfrm>
            <a:off x="4293711" y="3464697"/>
            <a:ext cx="965477" cy="253916"/>
          </a:xfrm>
          <a:prstGeom prst="rect">
            <a:avLst/>
          </a:prstGeom>
          <a:noFill/>
        </p:spPr>
        <p:txBody>
          <a:bodyPr wrap="square" rtlCol="0">
            <a:spAutoFit/>
          </a:bodyPr>
          <a:lstStyle/>
          <a:p>
            <a:r>
              <a:rPr lang="en-US" sz="1050" dirty="0">
                <a:solidFill>
                  <a:schemeClr val="accent5"/>
                </a:solidFill>
                <a:latin typeface="Sabon Next LT" panose="02000500000000000000" pitchFamily="2" charset="0"/>
                <a:cs typeface="Sabon Next LT" panose="02000500000000000000" pitchFamily="2" charset="0"/>
              </a:rPr>
              <a:t>Flatten</a:t>
            </a:r>
            <a:endParaRPr lang="en-SG" sz="1050" dirty="0">
              <a:solidFill>
                <a:schemeClr val="accent5"/>
              </a:solidFill>
              <a:latin typeface="Sabon Next LT" panose="02000500000000000000" pitchFamily="2" charset="0"/>
              <a:cs typeface="Sabon Next LT" panose="02000500000000000000" pitchFamily="2" charset="0"/>
            </a:endParaRPr>
          </a:p>
        </p:txBody>
      </p:sp>
      <p:sp>
        <p:nvSpPr>
          <p:cNvPr id="19" name="Right Brace 18">
            <a:extLst>
              <a:ext uri="{FF2B5EF4-FFF2-40B4-BE49-F238E27FC236}">
                <a16:creationId xmlns:a16="http://schemas.microsoft.com/office/drawing/2014/main" id="{54648C41-EA70-4B1C-81A5-6C0B583F796C}"/>
              </a:ext>
            </a:extLst>
          </p:cNvPr>
          <p:cNvSpPr/>
          <p:nvPr/>
        </p:nvSpPr>
        <p:spPr>
          <a:xfrm>
            <a:off x="4135208" y="3435093"/>
            <a:ext cx="137305" cy="283520"/>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3877C54A-6DDA-41BC-A549-CB344C38FF0A}"/>
              </a:ext>
            </a:extLst>
          </p:cNvPr>
          <p:cNvSpPr txBox="1"/>
          <p:nvPr/>
        </p:nvSpPr>
        <p:spPr>
          <a:xfrm>
            <a:off x="4259245" y="4741605"/>
            <a:ext cx="965477" cy="415498"/>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Prediction layer</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1" name="Right Brace 20">
            <a:extLst>
              <a:ext uri="{FF2B5EF4-FFF2-40B4-BE49-F238E27FC236}">
                <a16:creationId xmlns:a16="http://schemas.microsoft.com/office/drawing/2014/main" id="{B90B423E-4C78-4337-900A-FE719530A739}"/>
              </a:ext>
            </a:extLst>
          </p:cNvPr>
          <p:cNvSpPr/>
          <p:nvPr/>
        </p:nvSpPr>
        <p:spPr>
          <a:xfrm>
            <a:off x="4127620" y="4855340"/>
            <a:ext cx="137305" cy="24677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291462845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ustom 1">
      <a:majorFont>
        <a:latin typeface="Avenir Next LT Pro"/>
        <a:ea typeface=""/>
        <a:cs typeface=""/>
      </a:majorFont>
      <a:minorFont>
        <a:latin typeface="Century Schoolbook"/>
        <a:ea typeface=""/>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7887</TotalTime>
  <Words>3847</Words>
  <Application>Microsoft Office PowerPoint</Application>
  <PresentationFormat>Widescreen</PresentationFormat>
  <Paragraphs>527</Paragraphs>
  <Slides>40</Slides>
  <Notes>25</Notes>
  <HiddenSlides>4</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Avenir Next LT Pro</vt:lpstr>
      <vt:lpstr>Calibri</vt:lpstr>
      <vt:lpstr>Century Schoolbook</vt:lpstr>
      <vt:lpstr>charter</vt:lpstr>
      <vt:lpstr>Consolas</vt:lpstr>
      <vt:lpstr>Georgia</vt:lpstr>
      <vt:lpstr>Helvetica Neue</vt:lpstr>
      <vt:lpstr>Lato</vt:lpstr>
      <vt:lpstr>Sabon Next LT</vt:lpstr>
      <vt:lpstr>Wingdings</vt:lpstr>
      <vt:lpstr>Wingdings 2</vt:lpstr>
      <vt:lpstr>View</vt:lpstr>
      <vt:lpstr>Image Classifier to distinguish Vegetables using Deep Learning (LIVE)</vt:lpstr>
      <vt:lpstr>Why vegetables?</vt:lpstr>
      <vt:lpstr>Exploring Dataset</vt:lpstr>
      <vt:lpstr>Data Pre-processing</vt:lpstr>
      <vt:lpstr>Large dataset =  Accuracy      ? </vt:lpstr>
      <vt:lpstr>Feature extraction</vt:lpstr>
      <vt:lpstr>CNN Modelling</vt:lpstr>
      <vt:lpstr>Basics of CNN in Deep learning</vt:lpstr>
      <vt:lpstr>Initial CNN modelling – Base model </vt:lpstr>
      <vt:lpstr>Base Model – Error Analysis</vt:lpstr>
      <vt:lpstr>Data Augmentation </vt:lpstr>
      <vt:lpstr>Worth building your own? </vt:lpstr>
      <vt:lpstr>Why transfer learning? </vt:lpstr>
      <vt:lpstr>VGG16</vt:lpstr>
      <vt:lpstr>VGG16 – Error Analysis</vt:lpstr>
      <vt:lpstr>MobileNetV2</vt:lpstr>
      <vt:lpstr>Architecture</vt:lpstr>
      <vt:lpstr>PowerPoint Presentation</vt:lpstr>
      <vt:lpstr>Architecture</vt:lpstr>
      <vt:lpstr>Architecture</vt:lpstr>
      <vt:lpstr>Architecture</vt:lpstr>
      <vt:lpstr>Architecture</vt:lpstr>
      <vt:lpstr>PowerPoint Presentation</vt:lpstr>
      <vt:lpstr>MobileNetV2</vt:lpstr>
      <vt:lpstr>Summary Score Table</vt:lpstr>
      <vt:lpstr>Feature maps</vt:lpstr>
      <vt:lpstr>Feature maps: Coriander</vt:lpstr>
      <vt:lpstr>Image Upload</vt:lpstr>
      <vt:lpstr>Unseen data: Make a guess? </vt:lpstr>
      <vt:lpstr>Unseen data: Make a guess? </vt:lpstr>
      <vt:lpstr>Live Webcam </vt:lpstr>
      <vt:lpstr>Baby Chyesim Vs Kailan</vt:lpstr>
      <vt:lpstr>Baby Chyesim Vs Kailan</vt:lpstr>
      <vt:lpstr>Recommendations </vt:lpstr>
      <vt:lpstr>Recommendations  &amp; Key takeways </vt:lpstr>
      <vt:lpstr>Thank you!</vt:lpstr>
      <vt:lpstr>Additional Slides</vt:lpstr>
      <vt:lpstr>Architecture</vt:lpstr>
      <vt:lpstr>Main features </vt:lpstr>
      <vt:lpstr>Feature maps: Kailan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Nurfatin Puteri Amirhamzah</dc:creator>
  <cp:lastModifiedBy>Nurfatin Puteri Amirhamzah</cp:lastModifiedBy>
  <cp:revision>153</cp:revision>
  <dcterms:created xsi:type="dcterms:W3CDTF">2022-04-28T15:53:45Z</dcterms:created>
  <dcterms:modified xsi:type="dcterms:W3CDTF">2022-05-12T17:36:12Z</dcterms:modified>
</cp:coreProperties>
</file>